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drawing9.xml" ContentType="application/vnd.ms-office.drawingml.diagramDrawing+xml"/>
  <Override PartName="/ppt/diagrams/quickStyle8.xml" ContentType="application/vnd.openxmlformats-officedocument.drawingml.diagramStyle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colors8.xml" ContentType="application/vnd.openxmlformats-officedocument.drawingml.diagramColors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rawing8.xml" ContentType="application/vnd.ms-office.drawingml.diagramDrawing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layout8.xml" ContentType="application/vnd.openxmlformats-officedocument.drawingml.diagramLayout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layout9.xml" ContentType="application/vnd.openxmlformats-officedocument.drawingml.diagramLayout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9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2"/>
  </p:notesMasterIdLst>
  <p:sldIdLst>
    <p:sldId id="256" r:id="rId2"/>
    <p:sldId id="257" r:id="rId3"/>
    <p:sldId id="290" r:id="rId4"/>
    <p:sldId id="332" r:id="rId5"/>
    <p:sldId id="292" r:id="rId6"/>
    <p:sldId id="296" r:id="rId7"/>
    <p:sldId id="294" r:id="rId8"/>
    <p:sldId id="300" r:id="rId9"/>
    <p:sldId id="297" r:id="rId10"/>
    <p:sldId id="331" r:id="rId11"/>
    <p:sldId id="364" r:id="rId12"/>
    <p:sldId id="347" r:id="rId13"/>
    <p:sldId id="308" r:id="rId14"/>
    <p:sldId id="409" r:id="rId15"/>
    <p:sldId id="349" r:id="rId16"/>
    <p:sldId id="339" r:id="rId17"/>
    <p:sldId id="412" r:id="rId18"/>
    <p:sldId id="413" r:id="rId19"/>
    <p:sldId id="414" r:id="rId20"/>
    <p:sldId id="416" r:id="rId21"/>
    <p:sldId id="415" r:id="rId22"/>
    <p:sldId id="338" r:id="rId23"/>
    <p:sldId id="411" r:id="rId24"/>
    <p:sldId id="418" r:id="rId25"/>
    <p:sldId id="360" r:id="rId26"/>
    <p:sldId id="361" r:id="rId27"/>
    <p:sldId id="362" r:id="rId28"/>
    <p:sldId id="368" r:id="rId29"/>
    <p:sldId id="359" r:id="rId30"/>
    <p:sldId id="366" r:id="rId31"/>
    <p:sldId id="369" r:id="rId32"/>
    <p:sldId id="370" r:id="rId33"/>
    <p:sldId id="384" r:id="rId34"/>
    <p:sldId id="447" r:id="rId35"/>
    <p:sldId id="358" r:id="rId36"/>
    <p:sldId id="417" r:id="rId37"/>
    <p:sldId id="381" r:id="rId38"/>
    <p:sldId id="374" r:id="rId39"/>
    <p:sldId id="385" r:id="rId40"/>
    <p:sldId id="373" r:id="rId41"/>
    <p:sldId id="377" r:id="rId42"/>
    <p:sldId id="448" r:id="rId43"/>
    <p:sldId id="375" r:id="rId44"/>
    <p:sldId id="378" r:id="rId45"/>
    <p:sldId id="380" r:id="rId46"/>
    <p:sldId id="382" r:id="rId47"/>
    <p:sldId id="421" r:id="rId48"/>
    <p:sldId id="386" r:id="rId49"/>
    <p:sldId id="372" r:id="rId50"/>
    <p:sldId id="391" r:id="rId51"/>
    <p:sldId id="434" r:id="rId52"/>
    <p:sldId id="393" r:id="rId53"/>
    <p:sldId id="396" r:id="rId54"/>
    <p:sldId id="419" r:id="rId55"/>
    <p:sldId id="397" r:id="rId56"/>
    <p:sldId id="398" r:id="rId57"/>
    <p:sldId id="399" r:id="rId58"/>
    <p:sldId id="408" r:id="rId59"/>
    <p:sldId id="395" r:id="rId60"/>
    <p:sldId id="400" r:id="rId61"/>
    <p:sldId id="394" r:id="rId62"/>
    <p:sldId id="401" r:id="rId63"/>
    <p:sldId id="365" r:id="rId64"/>
    <p:sldId id="392" r:id="rId65"/>
    <p:sldId id="420" r:id="rId66"/>
    <p:sldId id="387" r:id="rId67"/>
    <p:sldId id="388" r:id="rId68"/>
    <p:sldId id="403" r:id="rId69"/>
    <p:sldId id="405" r:id="rId70"/>
    <p:sldId id="404" r:id="rId71"/>
    <p:sldId id="390" r:id="rId72"/>
    <p:sldId id="406" r:id="rId73"/>
    <p:sldId id="407" r:id="rId74"/>
    <p:sldId id="402" r:id="rId75"/>
    <p:sldId id="355" r:id="rId76"/>
    <p:sldId id="389" r:id="rId77"/>
    <p:sldId id="424" r:id="rId78"/>
    <p:sldId id="435" r:id="rId79"/>
    <p:sldId id="425" r:id="rId80"/>
    <p:sldId id="426" r:id="rId81"/>
    <p:sldId id="427" r:id="rId82"/>
    <p:sldId id="428" r:id="rId83"/>
    <p:sldId id="429" r:id="rId84"/>
    <p:sldId id="451" r:id="rId85"/>
    <p:sldId id="430" r:id="rId86"/>
    <p:sldId id="437" r:id="rId87"/>
    <p:sldId id="438" r:id="rId88"/>
    <p:sldId id="439" r:id="rId89"/>
    <p:sldId id="441" r:id="rId90"/>
    <p:sldId id="440" r:id="rId91"/>
    <p:sldId id="442" r:id="rId92"/>
    <p:sldId id="443" r:id="rId93"/>
    <p:sldId id="444" r:id="rId94"/>
    <p:sldId id="445" r:id="rId95"/>
    <p:sldId id="431" r:id="rId96"/>
    <p:sldId id="432" r:id="rId97"/>
    <p:sldId id="446" r:id="rId98"/>
    <p:sldId id="450" r:id="rId99"/>
    <p:sldId id="433" r:id="rId100"/>
    <p:sldId id="449" r:id="rId101"/>
    <p:sldId id="423" r:id="rId102"/>
    <p:sldId id="302" r:id="rId103"/>
    <p:sldId id="303" r:id="rId104"/>
    <p:sldId id="304" r:id="rId105"/>
    <p:sldId id="310" r:id="rId106"/>
    <p:sldId id="342" r:id="rId107"/>
    <p:sldId id="309" r:id="rId108"/>
    <p:sldId id="321" r:id="rId109"/>
    <p:sldId id="311" r:id="rId110"/>
    <p:sldId id="314" r:id="rId111"/>
    <p:sldId id="315" r:id="rId112"/>
    <p:sldId id="317" r:id="rId113"/>
    <p:sldId id="319" r:id="rId114"/>
    <p:sldId id="322" r:id="rId115"/>
    <p:sldId id="323" r:id="rId116"/>
    <p:sldId id="343" r:id="rId117"/>
    <p:sldId id="324" r:id="rId118"/>
    <p:sldId id="320" r:id="rId119"/>
    <p:sldId id="330" r:id="rId120"/>
    <p:sldId id="325" r:id="rId121"/>
    <p:sldId id="312" r:id="rId122"/>
    <p:sldId id="326" r:id="rId123"/>
    <p:sldId id="327" r:id="rId124"/>
    <p:sldId id="344" r:id="rId125"/>
    <p:sldId id="328" r:id="rId126"/>
    <p:sldId id="329" r:id="rId127"/>
    <p:sldId id="299" r:id="rId128"/>
    <p:sldId id="452" r:id="rId129"/>
    <p:sldId id="340" r:id="rId130"/>
    <p:sldId id="288" r:id="rId1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80000"/>
    <a:srgbClr val="8C0202"/>
    <a:srgbClr val="540000"/>
    <a:srgbClr val="4D2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customXml" Target="../customXml/item2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139" Type="http://schemas.openxmlformats.org/officeDocument/2006/relationships/customXml" Target="../customXml/item3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Sheet1!$F$8</c:f>
              <c:strCache>
                <c:ptCount val="1"/>
                <c:pt idx="0">
                  <c:v>Novčani tok (mil. HRK)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Sheet1!$G$7:$N$7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Sheet1!$G$8:$N$8</c:f>
              <c:numCache>
                <c:formatCode>General</c:formatCode>
                <c:ptCount val="8"/>
                <c:pt idx="0">
                  <c:v>-8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B8-4181-B126-DA5B8739F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8251423"/>
        <c:axId val="71993295"/>
      </c:barChart>
      <c:lineChart>
        <c:grouping val="stacked"/>
        <c:varyColors val="0"/>
        <c:ser>
          <c:idx val="1"/>
          <c:order val="1"/>
          <c:tx>
            <c:strRef>
              <c:f>Sheet1!$F$9</c:f>
              <c:strCache>
                <c:ptCount val="1"/>
                <c:pt idx="0">
                  <c:v>Kumulativni novčani tok (mil. HRK)</c:v>
                </c:pt>
              </c:strCache>
            </c:strRef>
          </c:tx>
          <c:spPr>
            <a:ln w="28575" cap="rnd">
              <a:solidFill>
                <a:schemeClr val="accent2">
                  <a:alpha val="7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</c:marker>
          <c:cat>
            <c:numRef>
              <c:f>Sheet1!$G$7:$N$7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Sheet1!$G$9:$N$9</c:f>
              <c:numCache>
                <c:formatCode>General</c:formatCode>
                <c:ptCount val="8"/>
                <c:pt idx="0">
                  <c:v>-8</c:v>
                </c:pt>
                <c:pt idx="1">
                  <c:v>-6</c:v>
                </c:pt>
                <c:pt idx="2">
                  <c:v>-4</c:v>
                </c:pt>
                <c:pt idx="3">
                  <c:v>-1</c:v>
                </c:pt>
                <c:pt idx="4">
                  <c:v>2</c:v>
                </c:pt>
                <c:pt idx="5">
                  <c:v>4</c:v>
                </c:pt>
                <c:pt idx="6">
                  <c:v>6</c:v>
                </c:pt>
                <c:pt idx="7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B8-4181-B126-DA5B8739F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251423"/>
        <c:axId val="71993295"/>
      </c:lineChart>
      <c:catAx>
        <c:axId val="5825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93295"/>
        <c:crosses val="autoZero"/>
        <c:auto val="1"/>
        <c:lblAlgn val="ctr"/>
        <c:lblOffset val="100"/>
        <c:noMultiLvlLbl val="0"/>
      </c:catAx>
      <c:valAx>
        <c:axId val="71993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>
                    <a:solidFill>
                      <a:schemeClr val="tx1"/>
                    </a:solidFill>
                  </a:rPr>
                  <a:t>Novčani tokovi (mil. HRK)</a:t>
                </a:r>
                <a:endParaRPr lang="en-US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3155038967423011E-3"/>
              <c:y val="0.147556121472834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51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'NPV profil'!$O$9</c:f>
              <c:strCache>
                <c:ptCount val="1"/>
                <c:pt idx="0">
                  <c:v>Neto sadašnja vrijednost (kn)</c:v>
                </c:pt>
              </c:strCache>
            </c:strRef>
          </c:tx>
          <c:marker>
            <c:symbol val="none"/>
          </c:marker>
          <c:val>
            <c:numRef>
              <c:f>'NPV profil'!$O$10:$O$30</c:f>
              <c:numCache>
                <c:formatCode>#,##0</c:formatCode>
                <c:ptCount val="21"/>
                <c:pt idx="0">
                  <c:v>202776.4152889445</c:v>
                </c:pt>
                <c:pt idx="1">
                  <c:v>172587.12170294317</c:v>
                </c:pt>
                <c:pt idx="2">
                  <c:v>145020.14056376752</c:v>
                </c:pt>
                <c:pt idx="3">
                  <c:v>119817.63898791512</c:v>
                </c:pt>
                <c:pt idx="4">
                  <c:v>96749.807032001729</c:v>
                </c:pt>
                <c:pt idx="5">
                  <c:v>75611.542401565704</c:v>
                </c:pt>
                <c:pt idx="6">
                  <c:v>56219.557511232648</c:v>
                </c:pt>
                <c:pt idx="7">
                  <c:v>38409.851422877342</c:v>
                </c:pt>
                <c:pt idx="8">
                  <c:v>22035.497489859787</c:v>
                </c:pt>
                <c:pt idx="9">
                  <c:v>6964.7045706736681</c:v>
                </c:pt>
                <c:pt idx="10">
                  <c:v>-6920.8843525739212</c:v>
                </c:pt>
                <c:pt idx="11">
                  <c:v>-19727.687237485778</c:v>
                </c:pt>
                <c:pt idx="12">
                  <c:v>-31551.498488581507</c:v>
                </c:pt>
                <c:pt idx="13">
                  <c:v>-42478.647981669201</c:v>
                </c:pt>
                <c:pt idx="14">
                  <c:v>-52587.023527297482</c:v>
                </c:pt>
                <c:pt idx="15">
                  <c:v>-61946.973998875823</c:v>
                </c:pt>
                <c:pt idx="16">
                  <c:v>-70622.108040598512</c:v>
                </c:pt>
                <c:pt idx="17">
                  <c:v>-78670.001287592138</c:v>
                </c:pt>
                <c:pt idx="18">
                  <c:v>-86142.823326803933</c:v>
                </c:pt>
                <c:pt idx="19">
                  <c:v>-93087.894160746378</c:v>
                </c:pt>
                <c:pt idx="20">
                  <c:v>-99548.178672463182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09-455E-8116-7AE3B9802291}"/>
            </c:ext>
          </c:extLst>
        </c:ser>
        <c:ser>
          <c:idx val="1"/>
          <c:order val="1"/>
          <c:tx>
            <c:strRef>
              <c:f>'NPV profil'!$S$9</c:f>
              <c:strCache>
                <c:ptCount val="1"/>
                <c:pt idx="0">
                  <c:v>Odabrana diskontna stopa (%)</c:v>
                </c:pt>
              </c:strCache>
            </c:strRef>
          </c:tx>
          <c:marker>
            <c:symbol val="none"/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E809-455E-8116-7AE3B9802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smooth val="0"/>
        <c:axId val="118275072"/>
        <c:axId val="118277248"/>
      </c:lineChart>
      <c:catAx>
        <c:axId val="118275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Oda</a:t>
                </a:r>
                <a:r>
                  <a:rPr lang="hr-HR"/>
                  <a:t>brana diskontna stopa (%)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2814114391782693"/>
              <c:y val="0.92162557688081892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8277248"/>
        <c:crosses val="autoZero"/>
        <c:auto val="1"/>
        <c:lblAlgn val="ctr"/>
        <c:lblOffset val="100"/>
        <c:noMultiLvlLbl val="0"/>
      </c:catAx>
      <c:valAx>
        <c:axId val="1182772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</a:t>
                </a:r>
                <a:r>
                  <a:rPr lang="hr-HR" dirty="0"/>
                  <a:t>eto sadašnja vrijednost projekta (HRK)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7922963498385615E-3"/>
              <c:y val="8.9506911279544674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8275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'Ocjena isplativosti-temeljna'!$A$40</c:f>
              <c:strCache>
                <c:ptCount val="1"/>
                <c:pt idx="0">
                  <c:v>Diskontirani kumulativni novčani tok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'Ocjena isplativosti-temeljna'!$B$37:$G$37</c:f>
              <c:numCache>
                <c:formatCode>#,##0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'Ocjena isplativosti-temeljna'!$B$40:$G$40</c:f>
              <c:numCache>
                <c:formatCode>#,##0</c:formatCode>
                <c:ptCount val="6"/>
                <c:pt idx="0">
                  <c:v>-10000</c:v>
                </c:pt>
                <c:pt idx="1">
                  <c:v>-8572.7272727272721</c:v>
                </c:pt>
                <c:pt idx="2">
                  <c:v>-7275.2066115702473</c:v>
                </c:pt>
                <c:pt idx="3">
                  <c:v>-6095.6423741547706</c:v>
                </c:pt>
                <c:pt idx="4">
                  <c:v>-5023.3112492316095</c:v>
                </c:pt>
                <c:pt idx="5">
                  <c:v>297.98448938534921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12-4AC0-88E9-F5A09486F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2955200"/>
        <c:axId val="699391072"/>
      </c:lineChart>
      <c:catAx>
        <c:axId val="85295520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91072"/>
        <c:crosses val="autoZero"/>
        <c:auto val="1"/>
        <c:lblAlgn val="ctr"/>
        <c:lblOffset val="100"/>
        <c:noMultiLvlLbl val="0"/>
      </c:catAx>
      <c:valAx>
        <c:axId val="69939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>
                    <a:solidFill>
                      <a:schemeClr val="tx1"/>
                    </a:solidFill>
                  </a:rPr>
                  <a:t>Neto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sadašnja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vrijednost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hr-HR" b="1" dirty="0">
                    <a:solidFill>
                      <a:schemeClr val="tx1"/>
                    </a:solidFill>
                  </a:rPr>
                  <a:t> - </a:t>
                </a:r>
                <a:r>
                  <a:rPr lang="en-US" b="1" dirty="0">
                    <a:solidFill>
                      <a:schemeClr val="tx1"/>
                    </a:solidFill>
                  </a:rPr>
                  <a:t>FN</a:t>
                </a:r>
                <a:r>
                  <a:rPr lang="hr-HR" b="1" dirty="0">
                    <a:solidFill>
                      <a:schemeClr val="tx1"/>
                    </a:solidFill>
                  </a:rPr>
                  <a:t>P</a:t>
                </a:r>
                <a:r>
                  <a:rPr lang="en-US" b="1" dirty="0">
                    <a:solidFill>
                      <a:schemeClr val="tx1"/>
                    </a:solidFill>
                  </a:rPr>
                  <a:t>V</a:t>
                </a:r>
                <a:r>
                  <a:rPr lang="hr-HR" b="1" dirty="0">
                    <a:solidFill>
                      <a:schemeClr val="tx1"/>
                    </a:solidFill>
                  </a:rPr>
                  <a:t> (HRK</a:t>
                </a:r>
                <a:r>
                  <a:rPr lang="en-US" b="1" dirty="0">
                    <a:solidFill>
                      <a:schemeClr val="tx1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1.0415089140588396E-2"/>
              <c:y val="0.128039489192720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95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'NPV profil'!$O$9</c:f>
              <c:strCache>
                <c:ptCount val="1"/>
                <c:pt idx="0">
                  <c:v>Neto sadašnja vrijednost (kn)</c:v>
                </c:pt>
              </c:strCache>
            </c:strRef>
          </c:tx>
          <c:marker>
            <c:symbol val="none"/>
          </c:marker>
          <c:val>
            <c:numRef>
              <c:f>'NPV profil'!$O$10:$O$30</c:f>
              <c:numCache>
                <c:formatCode>#,##0</c:formatCode>
                <c:ptCount val="21"/>
                <c:pt idx="0">
                  <c:v>202776.4152889445</c:v>
                </c:pt>
                <c:pt idx="1">
                  <c:v>172587.12170294317</c:v>
                </c:pt>
                <c:pt idx="2">
                  <c:v>145020.14056376752</c:v>
                </c:pt>
                <c:pt idx="3">
                  <c:v>119817.63898791512</c:v>
                </c:pt>
                <c:pt idx="4">
                  <c:v>96749.807032001729</c:v>
                </c:pt>
                <c:pt idx="5">
                  <c:v>75611.542401565704</c:v>
                </c:pt>
                <c:pt idx="6">
                  <c:v>56219.557511232648</c:v>
                </c:pt>
                <c:pt idx="7">
                  <c:v>38409.851422877342</c:v>
                </c:pt>
                <c:pt idx="8">
                  <c:v>22035.497489859787</c:v>
                </c:pt>
                <c:pt idx="9">
                  <c:v>6964.7045706736681</c:v>
                </c:pt>
                <c:pt idx="10">
                  <c:v>-6920.8843525739212</c:v>
                </c:pt>
                <c:pt idx="11">
                  <c:v>-19727.687237485778</c:v>
                </c:pt>
                <c:pt idx="12">
                  <c:v>-31551.498488581507</c:v>
                </c:pt>
                <c:pt idx="13">
                  <c:v>-42478.647981669201</c:v>
                </c:pt>
                <c:pt idx="14">
                  <c:v>-52587.023527297482</c:v>
                </c:pt>
                <c:pt idx="15">
                  <c:v>-61946.973998875823</c:v>
                </c:pt>
                <c:pt idx="16">
                  <c:v>-70622.108040598512</c:v>
                </c:pt>
                <c:pt idx="17">
                  <c:v>-78670.001287592138</c:v>
                </c:pt>
                <c:pt idx="18">
                  <c:v>-86142.823326803933</c:v>
                </c:pt>
                <c:pt idx="19">
                  <c:v>-93087.894160746378</c:v>
                </c:pt>
                <c:pt idx="20">
                  <c:v>-99548.178672463182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BB-4C79-A036-75322BC9918B}"/>
            </c:ext>
          </c:extLst>
        </c:ser>
        <c:ser>
          <c:idx val="1"/>
          <c:order val="1"/>
          <c:tx>
            <c:strRef>
              <c:f>'NPV profil'!$S$9</c:f>
              <c:strCache>
                <c:ptCount val="1"/>
                <c:pt idx="0">
                  <c:v>Odabrana diskontna stopa (%)</c:v>
                </c:pt>
              </c:strCache>
            </c:strRef>
          </c:tx>
          <c:marker>
            <c:symbol val="none"/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D9BB-4C79-A036-75322BC99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smooth val="0"/>
        <c:axId val="118275072"/>
        <c:axId val="118277248"/>
      </c:lineChart>
      <c:catAx>
        <c:axId val="118275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Oda</a:t>
                </a:r>
                <a:r>
                  <a:rPr lang="hr-HR"/>
                  <a:t>brana diskontna stopa (%)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2814114391782693"/>
              <c:y val="0.92162557688081892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8277248"/>
        <c:crosses val="autoZero"/>
        <c:auto val="1"/>
        <c:lblAlgn val="ctr"/>
        <c:lblOffset val="100"/>
        <c:noMultiLvlLbl val="0"/>
      </c:catAx>
      <c:valAx>
        <c:axId val="1182772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</a:t>
                </a:r>
                <a:r>
                  <a:rPr lang="hr-HR" dirty="0"/>
                  <a:t>eto sadašnja vrijednost projekta (HRK)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7922963498385615E-3"/>
              <c:y val="8.9506911279544674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8275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4111F-4F13-4570-931E-6D5A42E33E41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E7AC7574-63CD-44FE-A91F-A30D919355C9}">
      <dgm:prSet phldrT="[Text]"/>
      <dgm:spPr>
        <a:xfrm>
          <a:off x="4774" y="23682"/>
          <a:ext cx="1077281" cy="586077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r-H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Studija </a:t>
          </a:r>
          <a:r>
            <a:rPr lang="hr-HR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predizvodljivosti</a:t>
          </a:r>
          <a:endParaRPr lang="hr-H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F788A2B-174F-4A4A-9E5B-87D707922016}" type="parTrans" cxnId="{A55C8A03-B345-4A42-B66C-A288C20C9001}">
      <dgm:prSet/>
      <dgm:spPr/>
      <dgm:t>
        <a:bodyPr/>
        <a:lstStyle/>
        <a:p>
          <a:endParaRPr lang="hr-HR"/>
        </a:p>
      </dgm:t>
    </dgm:pt>
    <dgm:pt modelId="{D5D8B4CE-06AF-4204-97BE-69C9F1171826}" type="sibTrans" cxnId="{A55C8A03-B345-4A42-B66C-A288C20C9001}">
      <dgm:prSet/>
      <dgm:spPr>
        <a:xfrm>
          <a:off x="1245368" y="84935"/>
          <a:ext cx="346221" cy="268212"/>
        </a:xfrm>
        <a:prstGeom prst="rightArrow">
          <a:avLst>
            <a:gd name="adj1" fmla="val 600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hr-HR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44E3C71-5656-4EE0-9D3F-73ED0C1D5AE4}">
      <dgm:prSet phldrT="[Text]"/>
      <dgm:spPr>
        <a:xfrm>
          <a:off x="225422" y="414400"/>
          <a:ext cx="1077281" cy="1539000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JN Izrađivač</a:t>
          </a:r>
        </a:p>
      </dgm:t>
    </dgm:pt>
    <dgm:pt modelId="{0FFEA10B-EF2C-4C3F-B7EE-3E4D225F27EB}" type="parTrans" cxnId="{3577270F-A638-440D-BB5A-18C0B21173DD}">
      <dgm:prSet/>
      <dgm:spPr/>
      <dgm:t>
        <a:bodyPr/>
        <a:lstStyle/>
        <a:p>
          <a:endParaRPr lang="hr-HR"/>
        </a:p>
      </dgm:t>
    </dgm:pt>
    <dgm:pt modelId="{B8CA8F55-12B4-4A5D-B147-BF71357D48B0}" type="sibTrans" cxnId="{3577270F-A638-440D-BB5A-18C0B21173DD}">
      <dgm:prSet/>
      <dgm:spPr/>
      <dgm:t>
        <a:bodyPr/>
        <a:lstStyle/>
        <a:p>
          <a:endParaRPr lang="hr-HR"/>
        </a:p>
      </dgm:t>
    </dgm:pt>
    <dgm:pt modelId="{45BFD74F-4235-45CC-9B44-CBD8B91D3BD2}">
      <dgm:prSet phldrT="[Text]"/>
      <dgm:spPr>
        <a:xfrm>
          <a:off x="1735304" y="23682"/>
          <a:ext cx="1077281" cy="586077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r-H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Studija izvedivosti i CBA</a:t>
          </a:r>
        </a:p>
      </dgm:t>
    </dgm:pt>
    <dgm:pt modelId="{23EEAD00-CA9C-41A1-93D5-6C4184B28227}" type="parTrans" cxnId="{6B3E3207-4BE0-4256-9CDF-BA0ABA459E05}">
      <dgm:prSet/>
      <dgm:spPr/>
      <dgm:t>
        <a:bodyPr/>
        <a:lstStyle/>
        <a:p>
          <a:endParaRPr lang="hr-HR"/>
        </a:p>
      </dgm:t>
    </dgm:pt>
    <dgm:pt modelId="{2545051E-8B33-4A56-A39D-35097FAB6D5F}" type="sibTrans" cxnId="{6B3E3207-4BE0-4256-9CDF-BA0ABA459E05}">
      <dgm:prSet/>
      <dgm:spPr>
        <a:xfrm>
          <a:off x="2975898" y="84935"/>
          <a:ext cx="346221" cy="268212"/>
        </a:xfrm>
        <a:prstGeom prst="rightArrow">
          <a:avLst>
            <a:gd name="adj1" fmla="val 600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hr-HR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E66DAFF-6C8F-4A13-A04D-D2866F086135}">
      <dgm:prSet phldrT="[Text]"/>
      <dgm:spPr>
        <a:xfrm>
          <a:off x="1955952" y="414400"/>
          <a:ext cx="1077281" cy="1539000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JN Izrađivač</a:t>
          </a:r>
        </a:p>
      </dgm:t>
    </dgm:pt>
    <dgm:pt modelId="{CF910A18-C898-4988-B4D0-812A41D497E8}" type="parTrans" cxnId="{38480815-115F-4DF2-AA34-7FD7E0EF0415}">
      <dgm:prSet/>
      <dgm:spPr/>
      <dgm:t>
        <a:bodyPr/>
        <a:lstStyle/>
        <a:p>
          <a:endParaRPr lang="hr-HR"/>
        </a:p>
      </dgm:t>
    </dgm:pt>
    <dgm:pt modelId="{224FBC12-204C-41A8-A14E-59A56C7EB7C5}" type="sibTrans" cxnId="{38480815-115F-4DF2-AA34-7FD7E0EF0415}">
      <dgm:prSet/>
      <dgm:spPr/>
      <dgm:t>
        <a:bodyPr/>
        <a:lstStyle/>
        <a:p>
          <a:endParaRPr lang="hr-HR"/>
        </a:p>
      </dgm:t>
    </dgm:pt>
    <dgm:pt modelId="{CB1454AB-EA3E-4F6E-AB63-7F543CE5C540}">
      <dgm:prSet phldrT="[Text]"/>
      <dgm:spPr>
        <a:xfrm>
          <a:off x="3465834" y="23682"/>
          <a:ext cx="1077281" cy="586077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r-H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Projektna dokumentacija</a:t>
          </a:r>
        </a:p>
      </dgm:t>
    </dgm:pt>
    <dgm:pt modelId="{504BBDE0-63CB-412A-B9C3-397E0B04515E}" type="parTrans" cxnId="{09C421D2-8683-4312-B2CD-0C3903E9376A}">
      <dgm:prSet/>
      <dgm:spPr/>
      <dgm:t>
        <a:bodyPr/>
        <a:lstStyle/>
        <a:p>
          <a:endParaRPr lang="hr-HR"/>
        </a:p>
      </dgm:t>
    </dgm:pt>
    <dgm:pt modelId="{6023FB30-F2E5-4AF0-A2B7-471B86C41562}" type="sibTrans" cxnId="{09C421D2-8683-4312-B2CD-0C3903E9376A}">
      <dgm:prSet/>
      <dgm:spPr>
        <a:xfrm>
          <a:off x="4706428" y="84935"/>
          <a:ext cx="346221" cy="268212"/>
        </a:xfrm>
        <a:prstGeom prst="rightArrow">
          <a:avLst>
            <a:gd name="adj1" fmla="val 600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hr-HR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628C2E4-CBDE-4BB1-A87F-D4AB1B1BCF74}">
      <dgm:prSet phldrT="[Text]"/>
      <dgm:spPr>
        <a:xfrm>
          <a:off x="3686483" y="414400"/>
          <a:ext cx="1077281" cy="1539000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JN Izrađivač</a:t>
          </a:r>
        </a:p>
      </dgm:t>
    </dgm:pt>
    <dgm:pt modelId="{0672BC8E-31C4-420B-9654-3512E8EF9D4A}" type="parTrans" cxnId="{4019C47E-2432-4307-AA4A-7F156FFCEA77}">
      <dgm:prSet/>
      <dgm:spPr/>
      <dgm:t>
        <a:bodyPr/>
        <a:lstStyle/>
        <a:p>
          <a:endParaRPr lang="hr-HR"/>
        </a:p>
      </dgm:t>
    </dgm:pt>
    <dgm:pt modelId="{7E6D70C5-8347-48BC-B34D-D51B8CCD847F}" type="sibTrans" cxnId="{4019C47E-2432-4307-AA4A-7F156FFCEA77}">
      <dgm:prSet/>
      <dgm:spPr/>
      <dgm:t>
        <a:bodyPr/>
        <a:lstStyle/>
        <a:p>
          <a:endParaRPr lang="hr-HR"/>
        </a:p>
      </dgm:t>
    </dgm:pt>
    <dgm:pt modelId="{E79F3BAF-3919-4565-8A50-E5C8724DC077}">
      <dgm:prSet phldrT="[Text]"/>
      <dgm:spPr>
        <a:xfrm>
          <a:off x="225422" y="414400"/>
          <a:ext cx="1077281" cy="1539000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Analiza opcija</a:t>
          </a:r>
        </a:p>
      </dgm:t>
    </dgm:pt>
    <dgm:pt modelId="{FEC9EF66-F6A8-4D2D-AE45-96ECA0D9CE94}" type="parTrans" cxnId="{A2FB8D89-6CC4-4546-816C-E6A9D5A05E26}">
      <dgm:prSet/>
      <dgm:spPr/>
      <dgm:t>
        <a:bodyPr/>
        <a:lstStyle/>
        <a:p>
          <a:endParaRPr lang="hr-HR"/>
        </a:p>
      </dgm:t>
    </dgm:pt>
    <dgm:pt modelId="{67F430B6-3CDC-46D1-AC1D-C67D463573BF}" type="sibTrans" cxnId="{A2FB8D89-6CC4-4546-816C-E6A9D5A05E26}">
      <dgm:prSet/>
      <dgm:spPr/>
      <dgm:t>
        <a:bodyPr/>
        <a:lstStyle/>
        <a:p>
          <a:endParaRPr lang="hr-HR"/>
        </a:p>
      </dgm:t>
    </dgm:pt>
    <dgm:pt modelId="{9273F28A-A444-48BD-8520-FD248A725F12}">
      <dgm:prSet phldrT="[Text]"/>
      <dgm:spPr>
        <a:xfrm>
          <a:off x="225422" y="414400"/>
          <a:ext cx="1077281" cy="1539000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Izbor opcije</a:t>
          </a:r>
        </a:p>
      </dgm:t>
    </dgm:pt>
    <dgm:pt modelId="{3E7F56B4-F3A4-4217-A9E2-1761D9AAD4DA}" type="parTrans" cxnId="{414F09D6-79D8-42C6-A6AB-8EC888650ABC}">
      <dgm:prSet/>
      <dgm:spPr/>
      <dgm:t>
        <a:bodyPr/>
        <a:lstStyle/>
        <a:p>
          <a:endParaRPr lang="hr-HR"/>
        </a:p>
      </dgm:t>
    </dgm:pt>
    <dgm:pt modelId="{FE271301-ED30-471B-B955-88661EF4DF22}" type="sibTrans" cxnId="{414F09D6-79D8-42C6-A6AB-8EC888650ABC}">
      <dgm:prSet/>
      <dgm:spPr/>
      <dgm:t>
        <a:bodyPr/>
        <a:lstStyle/>
        <a:p>
          <a:endParaRPr lang="hr-HR"/>
        </a:p>
      </dgm:t>
    </dgm:pt>
    <dgm:pt modelId="{0E4515CD-850B-4AFE-A13F-6D4ACDC5F611}">
      <dgm:prSet phldrT="[Text]"/>
      <dgm:spPr>
        <a:xfrm>
          <a:off x="1955952" y="414400"/>
          <a:ext cx="1077281" cy="1539000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Analiza izabrane opcije (CBA)</a:t>
          </a:r>
        </a:p>
      </dgm:t>
    </dgm:pt>
    <dgm:pt modelId="{991E5F30-D1FC-4FC0-95A2-98EC7C0C26A9}" type="parTrans" cxnId="{FE6713DC-8889-4C0D-91A4-B4D6F3361DEF}">
      <dgm:prSet/>
      <dgm:spPr/>
      <dgm:t>
        <a:bodyPr/>
        <a:lstStyle/>
        <a:p>
          <a:endParaRPr lang="hr-HR"/>
        </a:p>
      </dgm:t>
    </dgm:pt>
    <dgm:pt modelId="{1A86F50D-D33A-40C1-BA0C-75F3E58FFF1D}" type="sibTrans" cxnId="{FE6713DC-8889-4C0D-91A4-B4D6F3361DEF}">
      <dgm:prSet/>
      <dgm:spPr/>
      <dgm:t>
        <a:bodyPr/>
        <a:lstStyle/>
        <a:p>
          <a:endParaRPr lang="hr-HR"/>
        </a:p>
      </dgm:t>
    </dgm:pt>
    <dgm:pt modelId="{A186BF72-65C0-4B83-8431-358BF4D989F7}">
      <dgm:prSet phldrT="[Text]"/>
      <dgm:spPr>
        <a:xfrm>
          <a:off x="3686483" y="414400"/>
          <a:ext cx="1077281" cy="1539000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Glavni projekt</a:t>
          </a:r>
        </a:p>
      </dgm:t>
    </dgm:pt>
    <dgm:pt modelId="{549584A3-55FF-4C26-9362-142D16767D6B}" type="parTrans" cxnId="{A8579D05-F2A2-4FDB-945B-45B518A594A3}">
      <dgm:prSet/>
      <dgm:spPr/>
      <dgm:t>
        <a:bodyPr/>
        <a:lstStyle/>
        <a:p>
          <a:endParaRPr lang="hr-HR"/>
        </a:p>
      </dgm:t>
    </dgm:pt>
    <dgm:pt modelId="{5A8A3FFA-9A7E-488A-A9B2-775DFB00641E}" type="sibTrans" cxnId="{A8579D05-F2A2-4FDB-945B-45B518A594A3}">
      <dgm:prSet/>
      <dgm:spPr/>
      <dgm:t>
        <a:bodyPr/>
        <a:lstStyle/>
        <a:p>
          <a:endParaRPr lang="hr-HR"/>
        </a:p>
      </dgm:t>
    </dgm:pt>
    <dgm:pt modelId="{C6BC2416-4BFE-4CAB-AB80-618656F14C5B}">
      <dgm:prSet/>
      <dgm:spPr>
        <a:xfrm>
          <a:off x="6926895" y="23682"/>
          <a:ext cx="1077281" cy="586077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r-H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Provedba projekta</a:t>
          </a:r>
        </a:p>
      </dgm:t>
    </dgm:pt>
    <dgm:pt modelId="{4B366C98-4ECF-48CC-912D-92AFE83CA73D}" type="parTrans" cxnId="{D1A3AFD2-7098-42DE-B9E6-8FA36F695A8C}">
      <dgm:prSet/>
      <dgm:spPr/>
      <dgm:t>
        <a:bodyPr/>
        <a:lstStyle/>
        <a:p>
          <a:endParaRPr lang="hr-HR"/>
        </a:p>
      </dgm:t>
    </dgm:pt>
    <dgm:pt modelId="{0A6091A7-6668-4F4F-9176-51F366020E1A}" type="sibTrans" cxnId="{D1A3AFD2-7098-42DE-B9E6-8FA36F695A8C}">
      <dgm:prSet/>
      <dgm:spPr/>
      <dgm:t>
        <a:bodyPr/>
        <a:lstStyle/>
        <a:p>
          <a:endParaRPr lang="hr-HR"/>
        </a:p>
      </dgm:t>
    </dgm:pt>
    <dgm:pt modelId="{619E16B6-4FEE-4BA5-847C-D71E8EED6D11}">
      <dgm:prSet/>
      <dgm:spPr>
        <a:xfrm>
          <a:off x="7147543" y="414400"/>
          <a:ext cx="1077281" cy="1539000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JN Izvođač radova</a:t>
          </a:r>
        </a:p>
      </dgm:t>
    </dgm:pt>
    <dgm:pt modelId="{74DFE755-2171-4575-A67E-87A6E612F8A1}" type="parTrans" cxnId="{C91E4FC5-7825-4CC5-8078-783FD512487D}">
      <dgm:prSet/>
      <dgm:spPr/>
      <dgm:t>
        <a:bodyPr/>
        <a:lstStyle/>
        <a:p>
          <a:endParaRPr lang="hr-HR"/>
        </a:p>
      </dgm:t>
    </dgm:pt>
    <dgm:pt modelId="{2812A350-B0FB-4FA0-B11B-C896D947E954}" type="sibTrans" cxnId="{C91E4FC5-7825-4CC5-8078-783FD512487D}">
      <dgm:prSet/>
      <dgm:spPr/>
      <dgm:t>
        <a:bodyPr/>
        <a:lstStyle/>
        <a:p>
          <a:endParaRPr lang="hr-HR"/>
        </a:p>
      </dgm:t>
    </dgm:pt>
    <dgm:pt modelId="{7417B5FB-60B3-45CA-8AD1-ED0BD954AEF0}">
      <dgm:prSet/>
      <dgm:spPr>
        <a:xfrm>
          <a:off x="7147543" y="414400"/>
          <a:ext cx="1077281" cy="1539000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Izgradnja</a:t>
          </a:r>
        </a:p>
      </dgm:t>
    </dgm:pt>
    <dgm:pt modelId="{119901E9-087C-4EDC-BCBA-CFF17B15D752}" type="parTrans" cxnId="{2BE789F6-8495-49C3-AFB5-79ED19FCAFC9}">
      <dgm:prSet/>
      <dgm:spPr/>
      <dgm:t>
        <a:bodyPr/>
        <a:lstStyle/>
        <a:p>
          <a:endParaRPr lang="hr-HR"/>
        </a:p>
      </dgm:t>
    </dgm:pt>
    <dgm:pt modelId="{732DC8BE-75F1-40B2-A6D1-F63C67C99727}" type="sibTrans" cxnId="{2BE789F6-8495-49C3-AFB5-79ED19FCAFC9}">
      <dgm:prSet/>
      <dgm:spPr/>
      <dgm:t>
        <a:bodyPr/>
        <a:lstStyle/>
        <a:p>
          <a:endParaRPr lang="hr-HR"/>
        </a:p>
      </dgm:t>
    </dgm:pt>
    <dgm:pt modelId="{DB965ACA-A8CC-4C01-B509-FD4FD693EAD6}">
      <dgm:prSet/>
      <dgm:spPr>
        <a:xfrm>
          <a:off x="7147543" y="414400"/>
          <a:ext cx="1077281" cy="1539000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Početak poslovanja</a:t>
          </a:r>
        </a:p>
      </dgm:t>
    </dgm:pt>
    <dgm:pt modelId="{D267B310-5B70-40B1-9BB0-6CCC305F70AA}" type="parTrans" cxnId="{8E19F493-387A-43CE-B8F0-06EC788E1021}">
      <dgm:prSet/>
      <dgm:spPr/>
      <dgm:t>
        <a:bodyPr/>
        <a:lstStyle/>
        <a:p>
          <a:endParaRPr lang="hr-HR"/>
        </a:p>
      </dgm:t>
    </dgm:pt>
    <dgm:pt modelId="{4CCEDD40-CFF9-4AF1-B0BB-FCA30F1645B5}" type="sibTrans" cxnId="{8E19F493-387A-43CE-B8F0-06EC788E1021}">
      <dgm:prSet/>
      <dgm:spPr/>
      <dgm:t>
        <a:bodyPr/>
        <a:lstStyle/>
        <a:p>
          <a:endParaRPr lang="hr-HR"/>
        </a:p>
      </dgm:t>
    </dgm:pt>
    <dgm:pt modelId="{D8C59358-4CDB-4825-A9AE-B16DC3B25EF7}">
      <dgm:prSet/>
      <dgm:spPr>
        <a:xfrm>
          <a:off x="5196365" y="23682"/>
          <a:ext cx="1077281" cy="586077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r-H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Apliciranje na EU natječaj</a:t>
          </a:r>
        </a:p>
      </dgm:t>
    </dgm:pt>
    <dgm:pt modelId="{9211D4CE-8C1B-45C5-B842-FEF083EF33A8}" type="parTrans" cxnId="{C13ED9FF-9B59-422B-B479-3151380A0F1D}">
      <dgm:prSet/>
      <dgm:spPr/>
      <dgm:t>
        <a:bodyPr/>
        <a:lstStyle/>
        <a:p>
          <a:endParaRPr lang="hr-HR"/>
        </a:p>
      </dgm:t>
    </dgm:pt>
    <dgm:pt modelId="{10D58259-45E3-4346-BD12-F7AE82FBC888}" type="sibTrans" cxnId="{C13ED9FF-9B59-422B-B479-3151380A0F1D}">
      <dgm:prSet/>
      <dgm:spPr>
        <a:xfrm>
          <a:off x="6436959" y="84935"/>
          <a:ext cx="346221" cy="268212"/>
        </a:xfrm>
        <a:prstGeom prst="rightArrow">
          <a:avLst>
            <a:gd name="adj1" fmla="val 600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hr-HR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22BED32-4A03-405A-99BB-E1C1216CEDC1}">
      <dgm:prSet/>
      <dgm:spPr>
        <a:xfrm>
          <a:off x="5417013" y="414400"/>
          <a:ext cx="1077281" cy="1539000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Priprema natječajne dokumentacije</a:t>
          </a:r>
        </a:p>
      </dgm:t>
    </dgm:pt>
    <dgm:pt modelId="{8ECBDBC6-B377-4E79-97F8-4AB966F51348}" type="parTrans" cxnId="{391B1EC3-B553-4C7E-B81B-9782FCA0259C}">
      <dgm:prSet/>
      <dgm:spPr/>
      <dgm:t>
        <a:bodyPr/>
        <a:lstStyle/>
        <a:p>
          <a:endParaRPr lang="hr-HR"/>
        </a:p>
      </dgm:t>
    </dgm:pt>
    <dgm:pt modelId="{3A543232-7B2B-499E-B2C1-091717CE5F13}" type="sibTrans" cxnId="{391B1EC3-B553-4C7E-B81B-9782FCA0259C}">
      <dgm:prSet/>
      <dgm:spPr/>
      <dgm:t>
        <a:bodyPr/>
        <a:lstStyle/>
        <a:p>
          <a:endParaRPr lang="hr-HR"/>
        </a:p>
      </dgm:t>
    </dgm:pt>
    <dgm:pt modelId="{4635D1DB-DBB5-4E57-8F68-8F863DC7A51B}">
      <dgm:prSet/>
      <dgm:spPr>
        <a:xfrm>
          <a:off x="5417013" y="414400"/>
          <a:ext cx="1077281" cy="1539000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Obrada prijave</a:t>
          </a:r>
        </a:p>
      </dgm:t>
    </dgm:pt>
    <dgm:pt modelId="{4D3F7453-6753-48E4-B61A-B0C5F153FCD0}" type="parTrans" cxnId="{368AF620-05F2-4A57-AD54-A0D096FCE7E1}">
      <dgm:prSet/>
      <dgm:spPr/>
      <dgm:t>
        <a:bodyPr/>
        <a:lstStyle/>
        <a:p>
          <a:endParaRPr lang="hr-HR"/>
        </a:p>
      </dgm:t>
    </dgm:pt>
    <dgm:pt modelId="{9D661D04-1503-4EF1-8B45-E1B4199BC026}" type="sibTrans" cxnId="{368AF620-05F2-4A57-AD54-A0D096FCE7E1}">
      <dgm:prSet/>
      <dgm:spPr/>
      <dgm:t>
        <a:bodyPr/>
        <a:lstStyle/>
        <a:p>
          <a:endParaRPr lang="hr-HR"/>
        </a:p>
      </dgm:t>
    </dgm:pt>
    <dgm:pt modelId="{03D10E1C-10BF-48DD-A801-4D2CE9BAF19F}">
      <dgm:prSet/>
      <dgm:spPr>
        <a:xfrm>
          <a:off x="5417013" y="414400"/>
          <a:ext cx="1077281" cy="1539000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Ugovor o EU sredstvima</a:t>
          </a:r>
        </a:p>
      </dgm:t>
    </dgm:pt>
    <dgm:pt modelId="{1F6D8BF8-E3FC-4517-8900-FDC2E5232559}" type="parTrans" cxnId="{C6A9066D-1184-432D-830F-A7C83B81D9BC}">
      <dgm:prSet/>
      <dgm:spPr/>
      <dgm:t>
        <a:bodyPr/>
        <a:lstStyle/>
        <a:p>
          <a:endParaRPr lang="hr-HR"/>
        </a:p>
      </dgm:t>
    </dgm:pt>
    <dgm:pt modelId="{2D9AA9AD-E9E7-4D27-81A9-79FB5C04B7D7}" type="sibTrans" cxnId="{C6A9066D-1184-432D-830F-A7C83B81D9BC}">
      <dgm:prSet/>
      <dgm:spPr/>
      <dgm:t>
        <a:bodyPr/>
        <a:lstStyle/>
        <a:p>
          <a:endParaRPr lang="hr-HR"/>
        </a:p>
      </dgm:t>
    </dgm:pt>
    <dgm:pt modelId="{59F18FF2-EEEF-461A-99B4-B73327C006C3}">
      <dgm:prSet/>
      <dgm:spPr>
        <a:xfrm>
          <a:off x="5417013" y="414400"/>
          <a:ext cx="1077281" cy="1539000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Zatvaranje financijske konstrukcije</a:t>
          </a:r>
        </a:p>
      </dgm:t>
    </dgm:pt>
    <dgm:pt modelId="{08958958-EA1A-41F6-B93A-1907D822D380}" type="parTrans" cxnId="{6400518A-F456-4A9D-9BB8-87FA26EE33AA}">
      <dgm:prSet/>
      <dgm:spPr/>
      <dgm:t>
        <a:bodyPr/>
        <a:lstStyle/>
        <a:p>
          <a:endParaRPr lang="hr-HR"/>
        </a:p>
      </dgm:t>
    </dgm:pt>
    <dgm:pt modelId="{DFF47CCE-6636-4EB6-93C6-CC1AFDED0F0E}" type="sibTrans" cxnId="{6400518A-F456-4A9D-9BB8-87FA26EE33AA}">
      <dgm:prSet/>
      <dgm:spPr/>
      <dgm:t>
        <a:bodyPr/>
        <a:lstStyle/>
        <a:p>
          <a:endParaRPr lang="hr-HR"/>
        </a:p>
      </dgm:t>
    </dgm:pt>
    <dgm:pt modelId="{533A6D0B-05EB-41C8-8816-E37D6618B25C}" type="pres">
      <dgm:prSet presAssocID="{56D4111F-4F13-4570-931E-6D5A42E33E41}" presName="linearFlow" presStyleCnt="0">
        <dgm:presLayoutVars>
          <dgm:dir/>
          <dgm:animLvl val="lvl"/>
          <dgm:resizeHandles val="exact"/>
        </dgm:presLayoutVars>
      </dgm:prSet>
      <dgm:spPr/>
    </dgm:pt>
    <dgm:pt modelId="{C5A9C47A-1F04-4B57-B141-5005AEF98662}" type="pres">
      <dgm:prSet presAssocID="{E7AC7574-63CD-44FE-A91F-A30D919355C9}" presName="composite" presStyleCnt="0"/>
      <dgm:spPr/>
    </dgm:pt>
    <dgm:pt modelId="{FDC077E1-3D68-4A94-898A-22DDD0169310}" type="pres">
      <dgm:prSet presAssocID="{E7AC7574-63CD-44FE-A91F-A30D919355C9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DC27CA5-D4B5-48E9-9314-2EB066493E33}" type="pres">
      <dgm:prSet presAssocID="{E7AC7574-63CD-44FE-A91F-A30D919355C9}" presName="parSh" presStyleLbl="node1" presStyleIdx="0" presStyleCnt="5"/>
      <dgm:spPr/>
    </dgm:pt>
    <dgm:pt modelId="{DBA8AECA-0F33-437F-96A8-6EB5E12FDF8E}" type="pres">
      <dgm:prSet presAssocID="{E7AC7574-63CD-44FE-A91F-A30D919355C9}" presName="desTx" presStyleLbl="fgAcc1" presStyleIdx="0" presStyleCnt="5">
        <dgm:presLayoutVars>
          <dgm:bulletEnabled val="1"/>
        </dgm:presLayoutVars>
      </dgm:prSet>
      <dgm:spPr/>
    </dgm:pt>
    <dgm:pt modelId="{DDB74037-B82C-4AD9-B33F-145EF43A945E}" type="pres">
      <dgm:prSet presAssocID="{D5D8B4CE-06AF-4204-97BE-69C9F1171826}" presName="sibTrans" presStyleLbl="sibTrans2D1" presStyleIdx="0" presStyleCnt="4"/>
      <dgm:spPr/>
    </dgm:pt>
    <dgm:pt modelId="{DF7D7F7C-DB60-446E-9DB9-E88E3F652AA2}" type="pres">
      <dgm:prSet presAssocID="{D5D8B4CE-06AF-4204-97BE-69C9F1171826}" presName="connTx" presStyleLbl="sibTrans2D1" presStyleIdx="0" presStyleCnt="4"/>
      <dgm:spPr/>
    </dgm:pt>
    <dgm:pt modelId="{BF090953-C7A4-4C99-9D42-DD228469A185}" type="pres">
      <dgm:prSet presAssocID="{45BFD74F-4235-45CC-9B44-CBD8B91D3BD2}" presName="composite" presStyleCnt="0"/>
      <dgm:spPr/>
    </dgm:pt>
    <dgm:pt modelId="{667D0BC5-ED32-4C05-8CC5-DD94E45AC4CC}" type="pres">
      <dgm:prSet presAssocID="{45BFD74F-4235-45CC-9B44-CBD8B91D3BD2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A4369F3-567A-4224-B1A7-31D1F515A393}" type="pres">
      <dgm:prSet presAssocID="{45BFD74F-4235-45CC-9B44-CBD8B91D3BD2}" presName="parSh" presStyleLbl="node1" presStyleIdx="1" presStyleCnt="5"/>
      <dgm:spPr/>
    </dgm:pt>
    <dgm:pt modelId="{E9F8C16E-EAAA-4734-B9A0-96251EF5EFDA}" type="pres">
      <dgm:prSet presAssocID="{45BFD74F-4235-45CC-9B44-CBD8B91D3BD2}" presName="desTx" presStyleLbl="fgAcc1" presStyleIdx="1" presStyleCnt="5">
        <dgm:presLayoutVars>
          <dgm:bulletEnabled val="1"/>
        </dgm:presLayoutVars>
      </dgm:prSet>
      <dgm:spPr/>
    </dgm:pt>
    <dgm:pt modelId="{D2001721-328D-4D8D-B686-127DEC08D193}" type="pres">
      <dgm:prSet presAssocID="{2545051E-8B33-4A56-A39D-35097FAB6D5F}" presName="sibTrans" presStyleLbl="sibTrans2D1" presStyleIdx="1" presStyleCnt="4"/>
      <dgm:spPr/>
    </dgm:pt>
    <dgm:pt modelId="{4FF9DA4B-DCB6-4AA2-8140-0D77C21BEA81}" type="pres">
      <dgm:prSet presAssocID="{2545051E-8B33-4A56-A39D-35097FAB6D5F}" presName="connTx" presStyleLbl="sibTrans2D1" presStyleIdx="1" presStyleCnt="4"/>
      <dgm:spPr/>
    </dgm:pt>
    <dgm:pt modelId="{F6D9630C-ABA8-4DB0-9A2F-A4C4D9F1F761}" type="pres">
      <dgm:prSet presAssocID="{CB1454AB-EA3E-4F6E-AB63-7F543CE5C540}" presName="composite" presStyleCnt="0"/>
      <dgm:spPr/>
    </dgm:pt>
    <dgm:pt modelId="{9ABC2BF9-638D-4376-B384-CDCD215EB619}" type="pres">
      <dgm:prSet presAssocID="{CB1454AB-EA3E-4F6E-AB63-7F543CE5C540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FA3ECEED-E1BA-4FF6-A1E1-BD24FCAED497}" type="pres">
      <dgm:prSet presAssocID="{CB1454AB-EA3E-4F6E-AB63-7F543CE5C540}" presName="parSh" presStyleLbl="node1" presStyleIdx="2" presStyleCnt="5"/>
      <dgm:spPr/>
    </dgm:pt>
    <dgm:pt modelId="{0091A5AB-0EC1-4B31-A950-59C4ADAAD5AD}" type="pres">
      <dgm:prSet presAssocID="{CB1454AB-EA3E-4F6E-AB63-7F543CE5C540}" presName="desTx" presStyleLbl="fgAcc1" presStyleIdx="2" presStyleCnt="5">
        <dgm:presLayoutVars>
          <dgm:bulletEnabled val="1"/>
        </dgm:presLayoutVars>
      </dgm:prSet>
      <dgm:spPr/>
    </dgm:pt>
    <dgm:pt modelId="{0C139A97-C93E-48D9-AA4A-C098B82F237B}" type="pres">
      <dgm:prSet presAssocID="{6023FB30-F2E5-4AF0-A2B7-471B86C41562}" presName="sibTrans" presStyleLbl="sibTrans2D1" presStyleIdx="2" presStyleCnt="4"/>
      <dgm:spPr/>
    </dgm:pt>
    <dgm:pt modelId="{E9476F91-01A9-4B7C-8417-AF5DF4161469}" type="pres">
      <dgm:prSet presAssocID="{6023FB30-F2E5-4AF0-A2B7-471B86C41562}" presName="connTx" presStyleLbl="sibTrans2D1" presStyleIdx="2" presStyleCnt="4"/>
      <dgm:spPr/>
    </dgm:pt>
    <dgm:pt modelId="{A6BB6185-E51B-4D6B-A58B-F1FFAF716A32}" type="pres">
      <dgm:prSet presAssocID="{D8C59358-4CDB-4825-A9AE-B16DC3B25EF7}" presName="composite" presStyleCnt="0"/>
      <dgm:spPr/>
    </dgm:pt>
    <dgm:pt modelId="{FA6698C4-4612-4969-A8CD-2AD50B56AEE9}" type="pres">
      <dgm:prSet presAssocID="{D8C59358-4CDB-4825-A9AE-B16DC3B25EF7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310B037A-A24E-49C7-ABB6-C3459A6466DF}" type="pres">
      <dgm:prSet presAssocID="{D8C59358-4CDB-4825-A9AE-B16DC3B25EF7}" presName="parSh" presStyleLbl="node1" presStyleIdx="3" presStyleCnt="5"/>
      <dgm:spPr/>
    </dgm:pt>
    <dgm:pt modelId="{5F0B4F1D-B728-4164-8300-F51FE08C3E8F}" type="pres">
      <dgm:prSet presAssocID="{D8C59358-4CDB-4825-A9AE-B16DC3B25EF7}" presName="desTx" presStyleLbl="fgAcc1" presStyleIdx="3" presStyleCnt="5">
        <dgm:presLayoutVars>
          <dgm:bulletEnabled val="1"/>
        </dgm:presLayoutVars>
      </dgm:prSet>
      <dgm:spPr/>
    </dgm:pt>
    <dgm:pt modelId="{D1A20771-F1A4-4522-BED0-7B8D4B7159D8}" type="pres">
      <dgm:prSet presAssocID="{10D58259-45E3-4346-BD12-F7AE82FBC888}" presName="sibTrans" presStyleLbl="sibTrans2D1" presStyleIdx="3" presStyleCnt="4"/>
      <dgm:spPr/>
    </dgm:pt>
    <dgm:pt modelId="{6AEFEBA9-26D6-4D9E-AD20-0B5B9FAE17E2}" type="pres">
      <dgm:prSet presAssocID="{10D58259-45E3-4346-BD12-F7AE82FBC888}" presName="connTx" presStyleLbl="sibTrans2D1" presStyleIdx="3" presStyleCnt="4"/>
      <dgm:spPr/>
    </dgm:pt>
    <dgm:pt modelId="{CE39A03D-6A83-44C1-AC4F-F0787960EE92}" type="pres">
      <dgm:prSet presAssocID="{C6BC2416-4BFE-4CAB-AB80-618656F14C5B}" presName="composite" presStyleCnt="0"/>
      <dgm:spPr/>
    </dgm:pt>
    <dgm:pt modelId="{12BE235B-5F7F-497C-A9A3-57D224EF5894}" type="pres">
      <dgm:prSet presAssocID="{C6BC2416-4BFE-4CAB-AB80-618656F14C5B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385463E-4ED6-48D6-AF73-9C8B8C565868}" type="pres">
      <dgm:prSet presAssocID="{C6BC2416-4BFE-4CAB-AB80-618656F14C5B}" presName="parSh" presStyleLbl="node1" presStyleIdx="4" presStyleCnt="5"/>
      <dgm:spPr/>
    </dgm:pt>
    <dgm:pt modelId="{38354895-DA46-441F-934A-3A0DB9947EEE}" type="pres">
      <dgm:prSet presAssocID="{C6BC2416-4BFE-4CAB-AB80-618656F14C5B}" presName="desTx" presStyleLbl="fgAcc1" presStyleIdx="4" presStyleCnt="5">
        <dgm:presLayoutVars>
          <dgm:bulletEnabled val="1"/>
        </dgm:presLayoutVars>
      </dgm:prSet>
      <dgm:spPr/>
    </dgm:pt>
  </dgm:ptLst>
  <dgm:cxnLst>
    <dgm:cxn modelId="{EDD8E100-DA6F-41C5-B77A-C58083F51161}" type="presOf" srcId="{5628C2E4-CBDE-4BB1-A87F-D4AB1B1BCF74}" destId="{0091A5AB-0EC1-4B31-A950-59C4ADAAD5AD}" srcOrd="0" destOrd="0" presId="urn:microsoft.com/office/officeart/2005/8/layout/process3"/>
    <dgm:cxn modelId="{6F853F02-EA76-4EBA-969F-F2538745E526}" type="presOf" srcId="{6023FB30-F2E5-4AF0-A2B7-471B86C41562}" destId="{0C139A97-C93E-48D9-AA4A-C098B82F237B}" srcOrd="0" destOrd="0" presId="urn:microsoft.com/office/officeart/2005/8/layout/process3"/>
    <dgm:cxn modelId="{A55C8A03-B345-4A42-B66C-A288C20C9001}" srcId="{56D4111F-4F13-4570-931E-6D5A42E33E41}" destId="{E7AC7574-63CD-44FE-A91F-A30D919355C9}" srcOrd="0" destOrd="0" parTransId="{1F788A2B-174F-4A4A-9E5B-87D707922016}" sibTransId="{D5D8B4CE-06AF-4204-97BE-69C9F1171826}"/>
    <dgm:cxn modelId="{A8579D05-F2A2-4FDB-945B-45B518A594A3}" srcId="{CB1454AB-EA3E-4F6E-AB63-7F543CE5C540}" destId="{A186BF72-65C0-4B83-8431-358BF4D989F7}" srcOrd="1" destOrd="0" parTransId="{549584A3-55FF-4C26-9362-142D16767D6B}" sibTransId="{5A8A3FFA-9A7E-488A-A9B2-775DFB00641E}"/>
    <dgm:cxn modelId="{6B3E3207-4BE0-4256-9CDF-BA0ABA459E05}" srcId="{56D4111F-4F13-4570-931E-6D5A42E33E41}" destId="{45BFD74F-4235-45CC-9B44-CBD8B91D3BD2}" srcOrd="1" destOrd="0" parTransId="{23EEAD00-CA9C-41A1-93D5-6C4184B28227}" sibTransId="{2545051E-8B33-4A56-A39D-35097FAB6D5F}"/>
    <dgm:cxn modelId="{B507B707-DBAB-4795-8D9A-CBFF5719F7DB}" type="presOf" srcId="{619E16B6-4FEE-4BA5-847C-D71E8EED6D11}" destId="{38354895-DA46-441F-934A-3A0DB9947EEE}" srcOrd="0" destOrd="0" presId="urn:microsoft.com/office/officeart/2005/8/layout/process3"/>
    <dgm:cxn modelId="{F910010D-7FBB-42EC-80BD-6FC9DC8F853A}" type="presOf" srcId="{03D10E1C-10BF-48DD-A801-4D2CE9BAF19F}" destId="{5F0B4F1D-B728-4164-8300-F51FE08C3E8F}" srcOrd="0" destOrd="3" presId="urn:microsoft.com/office/officeart/2005/8/layout/process3"/>
    <dgm:cxn modelId="{3577270F-A638-440D-BB5A-18C0B21173DD}" srcId="{E7AC7574-63CD-44FE-A91F-A30D919355C9}" destId="{A44E3C71-5656-4EE0-9D3F-73ED0C1D5AE4}" srcOrd="0" destOrd="0" parTransId="{0FFEA10B-EF2C-4C3F-B7EE-3E4D225F27EB}" sibTransId="{B8CA8F55-12B4-4A5D-B147-BF71357D48B0}"/>
    <dgm:cxn modelId="{38480815-115F-4DF2-AA34-7FD7E0EF0415}" srcId="{45BFD74F-4235-45CC-9B44-CBD8B91D3BD2}" destId="{AE66DAFF-6C8F-4A13-A04D-D2866F086135}" srcOrd="0" destOrd="0" parTransId="{CF910A18-C898-4988-B4D0-812A41D497E8}" sibTransId="{224FBC12-204C-41A8-A14E-59A56C7EB7C5}"/>
    <dgm:cxn modelId="{368AF620-05F2-4A57-AD54-A0D096FCE7E1}" srcId="{D8C59358-4CDB-4825-A9AE-B16DC3B25EF7}" destId="{4635D1DB-DBB5-4E57-8F68-8F863DC7A51B}" srcOrd="2" destOrd="0" parTransId="{4D3F7453-6753-48E4-B61A-B0C5F153FCD0}" sibTransId="{9D661D04-1503-4EF1-8B45-E1B4199BC026}"/>
    <dgm:cxn modelId="{C1F4D025-DB29-4ACD-B6B9-03B78505CCEC}" type="presOf" srcId="{7417B5FB-60B3-45CA-8AD1-ED0BD954AEF0}" destId="{38354895-DA46-441F-934A-3A0DB9947EEE}" srcOrd="0" destOrd="1" presId="urn:microsoft.com/office/officeart/2005/8/layout/process3"/>
    <dgm:cxn modelId="{D525AD30-8502-42CA-9170-09138FE9B465}" type="presOf" srcId="{10D58259-45E3-4346-BD12-F7AE82FBC888}" destId="{6AEFEBA9-26D6-4D9E-AD20-0B5B9FAE17E2}" srcOrd="1" destOrd="0" presId="urn:microsoft.com/office/officeart/2005/8/layout/process3"/>
    <dgm:cxn modelId="{0DD50232-E149-4536-A509-2E3CF3E97FD0}" type="presOf" srcId="{A186BF72-65C0-4B83-8431-358BF4D989F7}" destId="{0091A5AB-0EC1-4B31-A950-59C4ADAAD5AD}" srcOrd="0" destOrd="1" presId="urn:microsoft.com/office/officeart/2005/8/layout/process3"/>
    <dgm:cxn modelId="{BBA7FD33-102C-4B89-8143-CC01A44E3D14}" type="presOf" srcId="{E79F3BAF-3919-4565-8A50-E5C8724DC077}" destId="{DBA8AECA-0F33-437F-96A8-6EB5E12FDF8E}" srcOrd="0" destOrd="1" presId="urn:microsoft.com/office/officeart/2005/8/layout/process3"/>
    <dgm:cxn modelId="{0FA19236-D41F-43AA-AC83-8555BF9170B9}" type="presOf" srcId="{D8C59358-4CDB-4825-A9AE-B16DC3B25EF7}" destId="{310B037A-A24E-49C7-ABB6-C3459A6466DF}" srcOrd="1" destOrd="0" presId="urn:microsoft.com/office/officeart/2005/8/layout/process3"/>
    <dgm:cxn modelId="{96465041-89FF-4B7A-AF11-75A677FEB4A7}" type="presOf" srcId="{4635D1DB-DBB5-4E57-8F68-8F863DC7A51B}" destId="{5F0B4F1D-B728-4164-8300-F51FE08C3E8F}" srcOrd="0" destOrd="2" presId="urn:microsoft.com/office/officeart/2005/8/layout/process3"/>
    <dgm:cxn modelId="{447F5544-3474-4404-BA7C-52B9420DC39C}" type="presOf" srcId="{9273F28A-A444-48BD-8520-FD248A725F12}" destId="{DBA8AECA-0F33-437F-96A8-6EB5E12FDF8E}" srcOrd="0" destOrd="2" presId="urn:microsoft.com/office/officeart/2005/8/layout/process3"/>
    <dgm:cxn modelId="{A2D0B04C-3EB9-41C6-832F-DC248178D7DB}" type="presOf" srcId="{45BFD74F-4235-45CC-9B44-CBD8B91D3BD2}" destId="{AA4369F3-567A-4224-B1A7-31D1F515A393}" srcOrd="1" destOrd="0" presId="urn:microsoft.com/office/officeart/2005/8/layout/process3"/>
    <dgm:cxn modelId="{C6A9066D-1184-432D-830F-A7C83B81D9BC}" srcId="{D8C59358-4CDB-4825-A9AE-B16DC3B25EF7}" destId="{03D10E1C-10BF-48DD-A801-4D2CE9BAF19F}" srcOrd="3" destOrd="0" parTransId="{1F6D8BF8-E3FC-4517-8900-FDC2E5232559}" sibTransId="{2D9AA9AD-E9E7-4D27-81A9-79FB5C04B7D7}"/>
    <dgm:cxn modelId="{05A4134D-6AB4-4559-8D50-20C867AD7354}" type="presOf" srcId="{10D58259-45E3-4346-BD12-F7AE82FBC888}" destId="{D1A20771-F1A4-4522-BED0-7B8D4B7159D8}" srcOrd="0" destOrd="0" presId="urn:microsoft.com/office/officeart/2005/8/layout/process3"/>
    <dgm:cxn modelId="{1CEB096E-EF2B-43BB-82EC-32F9262F252B}" type="presOf" srcId="{CB1454AB-EA3E-4F6E-AB63-7F543CE5C540}" destId="{9ABC2BF9-638D-4376-B384-CDCD215EB619}" srcOrd="0" destOrd="0" presId="urn:microsoft.com/office/officeart/2005/8/layout/process3"/>
    <dgm:cxn modelId="{9D126751-DC29-43BF-B282-C85E438968E6}" type="presOf" srcId="{0E4515CD-850B-4AFE-A13F-6D4ACDC5F611}" destId="{E9F8C16E-EAAA-4734-B9A0-96251EF5EFDA}" srcOrd="0" destOrd="1" presId="urn:microsoft.com/office/officeart/2005/8/layout/process3"/>
    <dgm:cxn modelId="{24E37F71-D6BE-4585-9B65-D10E41D819B1}" type="presOf" srcId="{C6BC2416-4BFE-4CAB-AB80-618656F14C5B}" destId="{12BE235B-5F7F-497C-A9A3-57D224EF5894}" srcOrd="0" destOrd="0" presId="urn:microsoft.com/office/officeart/2005/8/layout/process3"/>
    <dgm:cxn modelId="{D068D472-86E7-4B34-8C93-0454F3C9C335}" type="presOf" srcId="{6023FB30-F2E5-4AF0-A2B7-471B86C41562}" destId="{E9476F91-01A9-4B7C-8417-AF5DF4161469}" srcOrd="1" destOrd="0" presId="urn:microsoft.com/office/officeart/2005/8/layout/process3"/>
    <dgm:cxn modelId="{D3308275-B086-4889-A358-75211DBC2B17}" type="presOf" srcId="{45BFD74F-4235-45CC-9B44-CBD8B91D3BD2}" destId="{667D0BC5-ED32-4C05-8CC5-DD94E45AC4CC}" srcOrd="0" destOrd="0" presId="urn:microsoft.com/office/officeart/2005/8/layout/process3"/>
    <dgm:cxn modelId="{F5FD1E77-6F42-4D6D-A64F-9BF8324D1D6A}" type="presOf" srcId="{DB965ACA-A8CC-4C01-B509-FD4FD693EAD6}" destId="{38354895-DA46-441F-934A-3A0DB9947EEE}" srcOrd="0" destOrd="2" presId="urn:microsoft.com/office/officeart/2005/8/layout/process3"/>
    <dgm:cxn modelId="{9555E559-07A3-49D9-8673-0452E5DD6104}" type="presOf" srcId="{922BED32-4A03-405A-99BB-E1C1216CEDC1}" destId="{5F0B4F1D-B728-4164-8300-F51FE08C3E8F}" srcOrd="0" destOrd="0" presId="urn:microsoft.com/office/officeart/2005/8/layout/process3"/>
    <dgm:cxn modelId="{4019C47E-2432-4307-AA4A-7F156FFCEA77}" srcId="{CB1454AB-EA3E-4F6E-AB63-7F543CE5C540}" destId="{5628C2E4-CBDE-4BB1-A87F-D4AB1B1BCF74}" srcOrd="0" destOrd="0" parTransId="{0672BC8E-31C4-420B-9654-3512E8EF9D4A}" sibTransId="{7E6D70C5-8347-48BC-B34D-D51B8CCD847F}"/>
    <dgm:cxn modelId="{64629584-1635-4807-A16B-F8D61ED0E168}" type="presOf" srcId="{2545051E-8B33-4A56-A39D-35097FAB6D5F}" destId="{D2001721-328D-4D8D-B686-127DEC08D193}" srcOrd="0" destOrd="0" presId="urn:microsoft.com/office/officeart/2005/8/layout/process3"/>
    <dgm:cxn modelId="{83AC7886-1E91-4294-A8A6-93E7DCC06529}" type="presOf" srcId="{2545051E-8B33-4A56-A39D-35097FAB6D5F}" destId="{4FF9DA4B-DCB6-4AA2-8140-0D77C21BEA81}" srcOrd="1" destOrd="0" presId="urn:microsoft.com/office/officeart/2005/8/layout/process3"/>
    <dgm:cxn modelId="{A2FB8D89-6CC4-4546-816C-E6A9D5A05E26}" srcId="{E7AC7574-63CD-44FE-A91F-A30D919355C9}" destId="{E79F3BAF-3919-4565-8A50-E5C8724DC077}" srcOrd="1" destOrd="0" parTransId="{FEC9EF66-F6A8-4D2D-AE45-96ECA0D9CE94}" sibTransId="{67F430B6-3CDC-46D1-AC1D-C67D463573BF}"/>
    <dgm:cxn modelId="{6400518A-F456-4A9D-9BB8-87FA26EE33AA}" srcId="{D8C59358-4CDB-4825-A9AE-B16DC3B25EF7}" destId="{59F18FF2-EEEF-461A-99B4-B73327C006C3}" srcOrd="1" destOrd="0" parTransId="{08958958-EA1A-41F6-B93A-1907D822D380}" sibTransId="{DFF47CCE-6636-4EB6-93C6-CC1AFDED0F0E}"/>
    <dgm:cxn modelId="{8E19F493-387A-43CE-B8F0-06EC788E1021}" srcId="{C6BC2416-4BFE-4CAB-AB80-618656F14C5B}" destId="{DB965ACA-A8CC-4C01-B509-FD4FD693EAD6}" srcOrd="2" destOrd="0" parTransId="{D267B310-5B70-40B1-9BB0-6CCC305F70AA}" sibTransId="{4CCEDD40-CFF9-4AF1-B0BB-FCA30F1645B5}"/>
    <dgm:cxn modelId="{E8265E9A-0D7D-4776-8473-3CA9E7A151EF}" type="presOf" srcId="{59F18FF2-EEEF-461A-99B4-B73327C006C3}" destId="{5F0B4F1D-B728-4164-8300-F51FE08C3E8F}" srcOrd="0" destOrd="1" presId="urn:microsoft.com/office/officeart/2005/8/layout/process3"/>
    <dgm:cxn modelId="{5E8041A5-87C9-4997-B4A0-0755151F5F40}" type="presOf" srcId="{CB1454AB-EA3E-4F6E-AB63-7F543CE5C540}" destId="{FA3ECEED-E1BA-4FF6-A1E1-BD24FCAED497}" srcOrd="1" destOrd="0" presId="urn:microsoft.com/office/officeart/2005/8/layout/process3"/>
    <dgm:cxn modelId="{01B2CCB0-4C08-45B5-A984-B64BFABDD861}" type="presOf" srcId="{56D4111F-4F13-4570-931E-6D5A42E33E41}" destId="{533A6D0B-05EB-41C8-8816-E37D6618B25C}" srcOrd="0" destOrd="0" presId="urn:microsoft.com/office/officeart/2005/8/layout/process3"/>
    <dgm:cxn modelId="{C9E306BD-6B12-47A8-961F-C5045724BBCD}" type="presOf" srcId="{E7AC7574-63CD-44FE-A91F-A30D919355C9}" destId="{FDC077E1-3D68-4A94-898A-22DDD0169310}" srcOrd="0" destOrd="0" presId="urn:microsoft.com/office/officeart/2005/8/layout/process3"/>
    <dgm:cxn modelId="{391B1EC3-B553-4C7E-B81B-9782FCA0259C}" srcId="{D8C59358-4CDB-4825-A9AE-B16DC3B25EF7}" destId="{922BED32-4A03-405A-99BB-E1C1216CEDC1}" srcOrd="0" destOrd="0" parTransId="{8ECBDBC6-B377-4E79-97F8-4AB966F51348}" sibTransId="{3A543232-7B2B-499E-B2C1-091717CE5F13}"/>
    <dgm:cxn modelId="{C91E4FC5-7825-4CC5-8078-783FD512487D}" srcId="{C6BC2416-4BFE-4CAB-AB80-618656F14C5B}" destId="{619E16B6-4FEE-4BA5-847C-D71E8EED6D11}" srcOrd="0" destOrd="0" parTransId="{74DFE755-2171-4575-A67E-87A6E612F8A1}" sibTransId="{2812A350-B0FB-4FA0-B11B-C896D947E954}"/>
    <dgm:cxn modelId="{13C9E9C5-202E-4178-9ABA-8FE92842698A}" type="presOf" srcId="{C6BC2416-4BFE-4CAB-AB80-618656F14C5B}" destId="{3385463E-4ED6-48D6-AF73-9C8B8C565868}" srcOrd="1" destOrd="0" presId="urn:microsoft.com/office/officeart/2005/8/layout/process3"/>
    <dgm:cxn modelId="{CBD60ECC-8D9F-4FD8-8BC2-7949D150D7D6}" type="presOf" srcId="{A44E3C71-5656-4EE0-9D3F-73ED0C1D5AE4}" destId="{DBA8AECA-0F33-437F-96A8-6EB5E12FDF8E}" srcOrd="0" destOrd="0" presId="urn:microsoft.com/office/officeart/2005/8/layout/process3"/>
    <dgm:cxn modelId="{09C421D2-8683-4312-B2CD-0C3903E9376A}" srcId="{56D4111F-4F13-4570-931E-6D5A42E33E41}" destId="{CB1454AB-EA3E-4F6E-AB63-7F543CE5C540}" srcOrd="2" destOrd="0" parTransId="{504BBDE0-63CB-412A-B9C3-397E0B04515E}" sibTransId="{6023FB30-F2E5-4AF0-A2B7-471B86C41562}"/>
    <dgm:cxn modelId="{E9B673D2-6542-4838-BA62-5795AC2A6D4D}" type="presOf" srcId="{AE66DAFF-6C8F-4A13-A04D-D2866F086135}" destId="{E9F8C16E-EAAA-4734-B9A0-96251EF5EFDA}" srcOrd="0" destOrd="0" presId="urn:microsoft.com/office/officeart/2005/8/layout/process3"/>
    <dgm:cxn modelId="{D1A3AFD2-7098-42DE-B9E6-8FA36F695A8C}" srcId="{56D4111F-4F13-4570-931E-6D5A42E33E41}" destId="{C6BC2416-4BFE-4CAB-AB80-618656F14C5B}" srcOrd="4" destOrd="0" parTransId="{4B366C98-4ECF-48CC-912D-92AFE83CA73D}" sibTransId="{0A6091A7-6668-4F4F-9176-51F366020E1A}"/>
    <dgm:cxn modelId="{414F09D6-79D8-42C6-A6AB-8EC888650ABC}" srcId="{E7AC7574-63CD-44FE-A91F-A30D919355C9}" destId="{9273F28A-A444-48BD-8520-FD248A725F12}" srcOrd="2" destOrd="0" parTransId="{3E7F56B4-F3A4-4217-A9E2-1761D9AAD4DA}" sibTransId="{FE271301-ED30-471B-B955-88661EF4DF22}"/>
    <dgm:cxn modelId="{FE6713DC-8889-4C0D-91A4-B4D6F3361DEF}" srcId="{45BFD74F-4235-45CC-9B44-CBD8B91D3BD2}" destId="{0E4515CD-850B-4AFE-A13F-6D4ACDC5F611}" srcOrd="1" destOrd="0" parTransId="{991E5F30-D1FC-4FC0-95A2-98EC7C0C26A9}" sibTransId="{1A86F50D-D33A-40C1-BA0C-75F3E58FFF1D}"/>
    <dgm:cxn modelId="{233E87E3-7F49-48DF-88B3-786EFA6FDA60}" type="presOf" srcId="{D8C59358-4CDB-4825-A9AE-B16DC3B25EF7}" destId="{FA6698C4-4612-4969-A8CD-2AD50B56AEE9}" srcOrd="0" destOrd="0" presId="urn:microsoft.com/office/officeart/2005/8/layout/process3"/>
    <dgm:cxn modelId="{6D9A79EF-C0AD-4F9E-8010-B44EC75DF0CE}" type="presOf" srcId="{E7AC7574-63CD-44FE-A91F-A30D919355C9}" destId="{8DC27CA5-D4B5-48E9-9314-2EB066493E33}" srcOrd="1" destOrd="0" presId="urn:microsoft.com/office/officeart/2005/8/layout/process3"/>
    <dgm:cxn modelId="{21D026F5-A6DC-4606-8939-9FF7E20632C5}" type="presOf" srcId="{D5D8B4CE-06AF-4204-97BE-69C9F1171826}" destId="{DF7D7F7C-DB60-446E-9DB9-E88E3F652AA2}" srcOrd="1" destOrd="0" presId="urn:microsoft.com/office/officeart/2005/8/layout/process3"/>
    <dgm:cxn modelId="{E0274AF6-9593-4340-B593-8DD9B16BA8A3}" type="presOf" srcId="{D5D8B4CE-06AF-4204-97BE-69C9F1171826}" destId="{DDB74037-B82C-4AD9-B33F-145EF43A945E}" srcOrd="0" destOrd="0" presId="urn:microsoft.com/office/officeart/2005/8/layout/process3"/>
    <dgm:cxn modelId="{2BE789F6-8495-49C3-AFB5-79ED19FCAFC9}" srcId="{C6BC2416-4BFE-4CAB-AB80-618656F14C5B}" destId="{7417B5FB-60B3-45CA-8AD1-ED0BD954AEF0}" srcOrd="1" destOrd="0" parTransId="{119901E9-087C-4EDC-BCBA-CFF17B15D752}" sibTransId="{732DC8BE-75F1-40B2-A6D1-F63C67C99727}"/>
    <dgm:cxn modelId="{C13ED9FF-9B59-422B-B479-3151380A0F1D}" srcId="{56D4111F-4F13-4570-931E-6D5A42E33E41}" destId="{D8C59358-4CDB-4825-A9AE-B16DC3B25EF7}" srcOrd="3" destOrd="0" parTransId="{9211D4CE-8C1B-45C5-B842-FEF083EF33A8}" sibTransId="{10D58259-45E3-4346-BD12-F7AE82FBC888}"/>
    <dgm:cxn modelId="{691B4987-4AE0-45B8-B6F6-C6AF9CBCDB84}" type="presParOf" srcId="{533A6D0B-05EB-41C8-8816-E37D6618B25C}" destId="{C5A9C47A-1F04-4B57-B141-5005AEF98662}" srcOrd="0" destOrd="0" presId="urn:microsoft.com/office/officeart/2005/8/layout/process3"/>
    <dgm:cxn modelId="{C228FAC4-9635-473A-AED5-764B82CFFEA7}" type="presParOf" srcId="{C5A9C47A-1F04-4B57-B141-5005AEF98662}" destId="{FDC077E1-3D68-4A94-898A-22DDD0169310}" srcOrd="0" destOrd="0" presId="urn:microsoft.com/office/officeart/2005/8/layout/process3"/>
    <dgm:cxn modelId="{0D92DAC5-509D-467C-B1B2-3FE5BB3AD894}" type="presParOf" srcId="{C5A9C47A-1F04-4B57-B141-5005AEF98662}" destId="{8DC27CA5-D4B5-48E9-9314-2EB066493E33}" srcOrd="1" destOrd="0" presId="urn:microsoft.com/office/officeart/2005/8/layout/process3"/>
    <dgm:cxn modelId="{5D557D74-1ED1-4D61-9059-DBA37F7D3CF3}" type="presParOf" srcId="{C5A9C47A-1F04-4B57-B141-5005AEF98662}" destId="{DBA8AECA-0F33-437F-96A8-6EB5E12FDF8E}" srcOrd="2" destOrd="0" presId="urn:microsoft.com/office/officeart/2005/8/layout/process3"/>
    <dgm:cxn modelId="{33BA7632-18FD-4BEB-9E07-419FE878115A}" type="presParOf" srcId="{533A6D0B-05EB-41C8-8816-E37D6618B25C}" destId="{DDB74037-B82C-4AD9-B33F-145EF43A945E}" srcOrd="1" destOrd="0" presId="urn:microsoft.com/office/officeart/2005/8/layout/process3"/>
    <dgm:cxn modelId="{C49769B3-60C1-4AF3-97A0-57BB1631C787}" type="presParOf" srcId="{DDB74037-B82C-4AD9-B33F-145EF43A945E}" destId="{DF7D7F7C-DB60-446E-9DB9-E88E3F652AA2}" srcOrd="0" destOrd="0" presId="urn:microsoft.com/office/officeart/2005/8/layout/process3"/>
    <dgm:cxn modelId="{E92FDADA-5CB3-4AAB-B341-DDE7F727F3B7}" type="presParOf" srcId="{533A6D0B-05EB-41C8-8816-E37D6618B25C}" destId="{BF090953-C7A4-4C99-9D42-DD228469A185}" srcOrd="2" destOrd="0" presId="urn:microsoft.com/office/officeart/2005/8/layout/process3"/>
    <dgm:cxn modelId="{6C9B8DB4-D080-4472-862D-2833E93D8993}" type="presParOf" srcId="{BF090953-C7A4-4C99-9D42-DD228469A185}" destId="{667D0BC5-ED32-4C05-8CC5-DD94E45AC4CC}" srcOrd="0" destOrd="0" presId="urn:microsoft.com/office/officeart/2005/8/layout/process3"/>
    <dgm:cxn modelId="{E7BB0AE9-5E97-4C43-83D8-35783BBC500A}" type="presParOf" srcId="{BF090953-C7A4-4C99-9D42-DD228469A185}" destId="{AA4369F3-567A-4224-B1A7-31D1F515A393}" srcOrd="1" destOrd="0" presId="urn:microsoft.com/office/officeart/2005/8/layout/process3"/>
    <dgm:cxn modelId="{2DB43495-BB15-4F11-8A0F-35D60BD104AD}" type="presParOf" srcId="{BF090953-C7A4-4C99-9D42-DD228469A185}" destId="{E9F8C16E-EAAA-4734-B9A0-96251EF5EFDA}" srcOrd="2" destOrd="0" presId="urn:microsoft.com/office/officeart/2005/8/layout/process3"/>
    <dgm:cxn modelId="{28A11384-42CC-4A26-B98E-41D704D0BA49}" type="presParOf" srcId="{533A6D0B-05EB-41C8-8816-E37D6618B25C}" destId="{D2001721-328D-4D8D-B686-127DEC08D193}" srcOrd="3" destOrd="0" presId="urn:microsoft.com/office/officeart/2005/8/layout/process3"/>
    <dgm:cxn modelId="{5417321A-1CF1-4E5F-B4F5-D19591251E97}" type="presParOf" srcId="{D2001721-328D-4D8D-B686-127DEC08D193}" destId="{4FF9DA4B-DCB6-4AA2-8140-0D77C21BEA81}" srcOrd="0" destOrd="0" presId="urn:microsoft.com/office/officeart/2005/8/layout/process3"/>
    <dgm:cxn modelId="{41C9D697-C5B4-43C7-9CC7-60F3EB399B7D}" type="presParOf" srcId="{533A6D0B-05EB-41C8-8816-E37D6618B25C}" destId="{F6D9630C-ABA8-4DB0-9A2F-A4C4D9F1F761}" srcOrd="4" destOrd="0" presId="urn:microsoft.com/office/officeart/2005/8/layout/process3"/>
    <dgm:cxn modelId="{79FD06A3-787E-452B-9B66-C88186C342AC}" type="presParOf" srcId="{F6D9630C-ABA8-4DB0-9A2F-A4C4D9F1F761}" destId="{9ABC2BF9-638D-4376-B384-CDCD215EB619}" srcOrd="0" destOrd="0" presId="urn:microsoft.com/office/officeart/2005/8/layout/process3"/>
    <dgm:cxn modelId="{37578E5E-5D89-4B2A-9190-3BF09A9F346C}" type="presParOf" srcId="{F6D9630C-ABA8-4DB0-9A2F-A4C4D9F1F761}" destId="{FA3ECEED-E1BA-4FF6-A1E1-BD24FCAED497}" srcOrd="1" destOrd="0" presId="urn:microsoft.com/office/officeart/2005/8/layout/process3"/>
    <dgm:cxn modelId="{87F98E1A-A333-4084-AEE5-1C5D2495C2CC}" type="presParOf" srcId="{F6D9630C-ABA8-4DB0-9A2F-A4C4D9F1F761}" destId="{0091A5AB-0EC1-4B31-A950-59C4ADAAD5AD}" srcOrd="2" destOrd="0" presId="urn:microsoft.com/office/officeart/2005/8/layout/process3"/>
    <dgm:cxn modelId="{4EFA7050-DD21-464E-9292-8B70EDF6AAE3}" type="presParOf" srcId="{533A6D0B-05EB-41C8-8816-E37D6618B25C}" destId="{0C139A97-C93E-48D9-AA4A-C098B82F237B}" srcOrd="5" destOrd="0" presId="urn:microsoft.com/office/officeart/2005/8/layout/process3"/>
    <dgm:cxn modelId="{1972A72D-EB65-4631-80BA-E9ADE9FED153}" type="presParOf" srcId="{0C139A97-C93E-48D9-AA4A-C098B82F237B}" destId="{E9476F91-01A9-4B7C-8417-AF5DF4161469}" srcOrd="0" destOrd="0" presId="urn:microsoft.com/office/officeart/2005/8/layout/process3"/>
    <dgm:cxn modelId="{F77B61F7-4A58-42E1-9DC4-DCAE9DBF6EA1}" type="presParOf" srcId="{533A6D0B-05EB-41C8-8816-E37D6618B25C}" destId="{A6BB6185-E51B-4D6B-A58B-F1FFAF716A32}" srcOrd="6" destOrd="0" presId="urn:microsoft.com/office/officeart/2005/8/layout/process3"/>
    <dgm:cxn modelId="{BFB3FF39-3BD7-40C1-BE3E-FDE59764E7F9}" type="presParOf" srcId="{A6BB6185-E51B-4D6B-A58B-F1FFAF716A32}" destId="{FA6698C4-4612-4969-A8CD-2AD50B56AEE9}" srcOrd="0" destOrd="0" presId="urn:microsoft.com/office/officeart/2005/8/layout/process3"/>
    <dgm:cxn modelId="{5B97DE10-C221-4E55-8C52-EC9A1DFAA82D}" type="presParOf" srcId="{A6BB6185-E51B-4D6B-A58B-F1FFAF716A32}" destId="{310B037A-A24E-49C7-ABB6-C3459A6466DF}" srcOrd="1" destOrd="0" presId="urn:microsoft.com/office/officeart/2005/8/layout/process3"/>
    <dgm:cxn modelId="{872B10BD-5469-40BF-9E81-09972C6C985B}" type="presParOf" srcId="{A6BB6185-E51B-4D6B-A58B-F1FFAF716A32}" destId="{5F0B4F1D-B728-4164-8300-F51FE08C3E8F}" srcOrd="2" destOrd="0" presId="urn:microsoft.com/office/officeart/2005/8/layout/process3"/>
    <dgm:cxn modelId="{D46B4AA9-D147-4CA1-8A79-C34B5444C614}" type="presParOf" srcId="{533A6D0B-05EB-41C8-8816-E37D6618B25C}" destId="{D1A20771-F1A4-4522-BED0-7B8D4B7159D8}" srcOrd="7" destOrd="0" presId="urn:microsoft.com/office/officeart/2005/8/layout/process3"/>
    <dgm:cxn modelId="{B4B229C3-A094-44E0-8C12-222A95E27143}" type="presParOf" srcId="{D1A20771-F1A4-4522-BED0-7B8D4B7159D8}" destId="{6AEFEBA9-26D6-4D9E-AD20-0B5B9FAE17E2}" srcOrd="0" destOrd="0" presId="urn:microsoft.com/office/officeart/2005/8/layout/process3"/>
    <dgm:cxn modelId="{0E905416-2EDF-410C-A6C6-18731E552566}" type="presParOf" srcId="{533A6D0B-05EB-41C8-8816-E37D6618B25C}" destId="{CE39A03D-6A83-44C1-AC4F-F0787960EE92}" srcOrd="8" destOrd="0" presId="urn:microsoft.com/office/officeart/2005/8/layout/process3"/>
    <dgm:cxn modelId="{D8DB092B-0E6F-47C7-9176-2F29FA088E88}" type="presParOf" srcId="{CE39A03D-6A83-44C1-AC4F-F0787960EE92}" destId="{12BE235B-5F7F-497C-A9A3-57D224EF5894}" srcOrd="0" destOrd="0" presId="urn:microsoft.com/office/officeart/2005/8/layout/process3"/>
    <dgm:cxn modelId="{51F49440-75EA-452C-BF08-E24F3322835E}" type="presParOf" srcId="{CE39A03D-6A83-44C1-AC4F-F0787960EE92}" destId="{3385463E-4ED6-48D6-AF73-9C8B8C565868}" srcOrd="1" destOrd="0" presId="urn:microsoft.com/office/officeart/2005/8/layout/process3"/>
    <dgm:cxn modelId="{BB6B1092-5384-4486-9D51-86B99D70DAF8}" type="presParOf" srcId="{CE39A03D-6A83-44C1-AC4F-F0787960EE92}" destId="{38354895-DA46-441F-934A-3A0DB9947EE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B9FDA6-D0F4-46E5-872A-18FDDCCEABB3}" type="doc">
      <dgm:prSet loTypeId="urn:microsoft.com/office/officeart/2005/8/layout/hierarchy5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BF791F06-7069-4409-A0AC-ED22381B20B1}">
      <dgm:prSet phldrT="[Text]"/>
      <dgm:spPr>
        <a:xfrm>
          <a:off x="330089" y="1735713"/>
          <a:ext cx="3014404" cy="1507202"/>
        </a:xfrm>
        <a:prstGeom prst="roundRect">
          <a:avLst>
            <a:gd name="adj" fmla="val 10000"/>
          </a:avLst>
        </a:prstGeom>
        <a:solidFill>
          <a:srgbClr val="4D2307"/>
        </a:solidFill>
      </dgm:spPr>
      <dgm:t>
        <a:bodyPr/>
        <a:lstStyle/>
        <a:p>
          <a:pPr>
            <a:buNone/>
          </a:pPr>
          <a:r>
            <a:rPr lang="hr-HR" dirty="0">
              <a:latin typeface="Calibri"/>
              <a:ea typeface="+mn-ea"/>
              <a:cs typeface="+mn-cs"/>
            </a:rPr>
            <a:t>Rezultati ekonomske analize</a:t>
          </a:r>
        </a:p>
      </dgm:t>
    </dgm:pt>
    <dgm:pt modelId="{F4D1276E-ADA6-418A-BDFA-84844EFAE40E}" type="parTrans" cxnId="{5421FB53-58BA-4525-A566-EB58BF9ACE37}">
      <dgm:prSet/>
      <dgm:spPr/>
      <dgm:t>
        <a:bodyPr/>
        <a:lstStyle/>
        <a:p>
          <a:endParaRPr lang="hr-HR"/>
        </a:p>
      </dgm:t>
    </dgm:pt>
    <dgm:pt modelId="{00E02E84-FE1F-4706-B724-0B9E53D16F47}" type="sibTrans" cxnId="{5421FB53-58BA-4525-A566-EB58BF9ACE37}">
      <dgm:prSet/>
      <dgm:spPr/>
      <dgm:t>
        <a:bodyPr/>
        <a:lstStyle/>
        <a:p>
          <a:endParaRPr lang="hr-HR"/>
        </a:p>
      </dgm:t>
    </dgm:pt>
    <dgm:pt modelId="{287983BD-A2AD-4384-8938-34E02423FAA6}">
      <dgm:prSet phldrT="[Text]"/>
      <dgm:spPr>
        <a:xfrm>
          <a:off x="4550255" y="2430"/>
          <a:ext cx="3014404" cy="1507202"/>
        </a:xfrm>
        <a:prstGeom prst="roundRect">
          <a:avLst>
            <a:gd name="adj" fmla="val 10000"/>
          </a:avLst>
        </a:prstGeom>
        <a:solidFill>
          <a:srgbClr val="C00000"/>
        </a:solidFill>
      </dgm:spPr>
      <dgm:t>
        <a:bodyPr/>
        <a:lstStyle/>
        <a:p>
          <a:pPr>
            <a:buNone/>
          </a:pPr>
          <a:r>
            <a:rPr lang="hr-HR">
              <a:latin typeface="Calibri"/>
              <a:ea typeface="+mn-ea"/>
              <a:cs typeface="+mn-cs"/>
            </a:rPr>
            <a:t>ENPV</a:t>
          </a:r>
          <a:endParaRPr lang="hr-HR" dirty="0">
            <a:latin typeface="Calibri"/>
            <a:ea typeface="+mn-ea"/>
            <a:cs typeface="+mn-cs"/>
          </a:endParaRPr>
        </a:p>
      </dgm:t>
    </dgm:pt>
    <dgm:pt modelId="{F932E52D-81B5-4416-A14E-CE34F68CD6D7}" type="parTrans" cxnId="{17E64CA9-F071-4C6B-8D25-D7080B4FD06E}">
      <dgm:prSet/>
      <dgm:spPr>
        <a:xfrm rot="18289469">
          <a:off x="2891660" y="1595427"/>
          <a:ext cx="211142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111428" y="27246"/>
              </a:lnTo>
            </a:path>
          </a:pathLst>
        </a:custGeom>
      </dgm:spPr>
      <dgm:t>
        <a:bodyPr/>
        <a:lstStyle/>
        <a:p>
          <a:pPr>
            <a:buNone/>
          </a:pPr>
          <a:endParaRPr lang="hr-H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0E659F8-A253-41E2-9AEB-2F7CE64F1561}" type="sibTrans" cxnId="{17E64CA9-F071-4C6B-8D25-D7080B4FD06E}">
      <dgm:prSet/>
      <dgm:spPr/>
      <dgm:t>
        <a:bodyPr/>
        <a:lstStyle/>
        <a:p>
          <a:endParaRPr lang="hr-HR"/>
        </a:p>
      </dgm:t>
    </dgm:pt>
    <dgm:pt modelId="{33050247-0AC6-4EA3-A1B2-155D4EAE78ED}">
      <dgm:prSet phldrT="[Text]"/>
      <dgm:spPr>
        <a:xfrm>
          <a:off x="4550255" y="1735713"/>
          <a:ext cx="3014404" cy="150720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</dgm:spPr>
      <dgm:t>
        <a:bodyPr/>
        <a:lstStyle/>
        <a:p>
          <a:pPr>
            <a:buNone/>
          </a:pPr>
          <a:r>
            <a:rPr lang="hr-HR">
              <a:latin typeface="Calibri"/>
              <a:ea typeface="+mn-ea"/>
              <a:cs typeface="+mn-cs"/>
            </a:rPr>
            <a:t>EIRR</a:t>
          </a:r>
          <a:endParaRPr lang="hr-HR" dirty="0">
            <a:latin typeface="Calibri"/>
            <a:ea typeface="+mn-ea"/>
            <a:cs typeface="+mn-cs"/>
          </a:endParaRPr>
        </a:p>
      </dgm:t>
    </dgm:pt>
    <dgm:pt modelId="{7CBF435A-B5BC-497E-A8C8-F511575F633D}" type="parTrans" cxnId="{B2001B1C-0B9B-4189-976D-8560BA0AFE71}">
      <dgm:prSet/>
      <dgm:spPr>
        <a:xfrm>
          <a:off x="3344494" y="2462068"/>
          <a:ext cx="120576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05761" y="27246"/>
              </a:lnTo>
            </a:path>
          </a:pathLst>
        </a:custGeom>
      </dgm:spPr>
      <dgm:t>
        <a:bodyPr/>
        <a:lstStyle/>
        <a:p>
          <a:pPr>
            <a:buNone/>
          </a:pPr>
          <a:endParaRPr lang="hr-H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462FB95-B14A-4954-AD81-83F97F5A7FFB}" type="sibTrans" cxnId="{B2001B1C-0B9B-4189-976D-8560BA0AFE71}">
      <dgm:prSet/>
      <dgm:spPr/>
      <dgm:t>
        <a:bodyPr/>
        <a:lstStyle/>
        <a:p>
          <a:endParaRPr lang="hr-HR"/>
        </a:p>
      </dgm:t>
    </dgm:pt>
    <dgm:pt modelId="{79D1A073-7BA8-4020-86D5-3941F01E55C9}">
      <dgm:prSet phldrT="[Text]"/>
      <dgm:spPr>
        <a:xfrm>
          <a:off x="4550255" y="3468996"/>
          <a:ext cx="3014404" cy="1507202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hr-HR">
              <a:latin typeface="Calibri"/>
              <a:ea typeface="+mn-ea"/>
              <a:cs typeface="+mn-cs"/>
            </a:rPr>
            <a:t>B/C</a:t>
          </a:r>
          <a:endParaRPr lang="hr-HR" dirty="0">
            <a:latin typeface="Calibri"/>
            <a:ea typeface="+mn-ea"/>
            <a:cs typeface="+mn-cs"/>
          </a:endParaRPr>
        </a:p>
      </dgm:t>
    </dgm:pt>
    <dgm:pt modelId="{7E7219CD-B60C-4C43-B9CF-E6E66C6503C8}" type="parTrans" cxnId="{373220FE-CBC4-4C5E-99E3-4F7E98DEDF36}">
      <dgm:prSet/>
      <dgm:spPr>
        <a:xfrm rot="3310531">
          <a:off x="2891660" y="3328710"/>
          <a:ext cx="211142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111428" y="27246"/>
              </a:lnTo>
            </a:path>
          </a:pathLst>
        </a:custGeom>
      </dgm:spPr>
      <dgm:t>
        <a:bodyPr/>
        <a:lstStyle/>
        <a:p>
          <a:pPr>
            <a:buNone/>
          </a:pPr>
          <a:endParaRPr lang="hr-H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6E2737F-BEF5-4E07-979B-AB89F3598F9D}" type="sibTrans" cxnId="{373220FE-CBC4-4C5E-99E3-4F7E98DEDF36}">
      <dgm:prSet/>
      <dgm:spPr/>
      <dgm:t>
        <a:bodyPr/>
        <a:lstStyle/>
        <a:p>
          <a:endParaRPr lang="hr-HR"/>
        </a:p>
      </dgm:t>
    </dgm:pt>
    <dgm:pt modelId="{093E7AD8-1992-4A2E-83F9-61D811532BCA}" type="pres">
      <dgm:prSet presAssocID="{C1B9FDA6-D0F4-46E5-872A-18FDDCCEABB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3DA8ED-E345-45F1-BB42-8F4F4A747E2C}" type="pres">
      <dgm:prSet presAssocID="{C1B9FDA6-D0F4-46E5-872A-18FDDCCEABB3}" presName="hierFlow" presStyleCnt="0"/>
      <dgm:spPr/>
    </dgm:pt>
    <dgm:pt modelId="{93E360AE-CF7B-472B-86D9-299326A965DE}" type="pres">
      <dgm:prSet presAssocID="{C1B9FDA6-D0F4-46E5-872A-18FDDCCEABB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45CE465-27D2-43C0-808D-BC295CE1B206}" type="pres">
      <dgm:prSet presAssocID="{BF791F06-7069-4409-A0AC-ED22381B20B1}" presName="Name17" presStyleCnt="0"/>
      <dgm:spPr/>
    </dgm:pt>
    <dgm:pt modelId="{74DB2817-CE3A-4B13-A6A6-DFA4112331EF}" type="pres">
      <dgm:prSet presAssocID="{BF791F06-7069-4409-A0AC-ED22381B20B1}" presName="level1Shape" presStyleLbl="node0" presStyleIdx="0" presStyleCnt="1">
        <dgm:presLayoutVars>
          <dgm:chPref val="3"/>
        </dgm:presLayoutVars>
      </dgm:prSet>
      <dgm:spPr/>
    </dgm:pt>
    <dgm:pt modelId="{EA31E739-A888-4604-9A85-7A426D3E8723}" type="pres">
      <dgm:prSet presAssocID="{BF791F06-7069-4409-A0AC-ED22381B20B1}" presName="hierChild2" presStyleCnt="0"/>
      <dgm:spPr/>
    </dgm:pt>
    <dgm:pt modelId="{A5A4B861-61F5-4729-84A7-A10F80B3EA94}" type="pres">
      <dgm:prSet presAssocID="{F932E52D-81B5-4416-A14E-CE34F68CD6D7}" presName="Name25" presStyleLbl="parChTrans1D2" presStyleIdx="0" presStyleCnt="3"/>
      <dgm:spPr/>
    </dgm:pt>
    <dgm:pt modelId="{B958AB90-7DDD-466B-8E52-03997CDC5378}" type="pres">
      <dgm:prSet presAssocID="{F932E52D-81B5-4416-A14E-CE34F68CD6D7}" presName="connTx" presStyleLbl="parChTrans1D2" presStyleIdx="0" presStyleCnt="3"/>
      <dgm:spPr/>
    </dgm:pt>
    <dgm:pt modelId="{7045BF77-D3EB-4C25-8E2C-760D2A400FEA}" type="pres">
      <dgm:prSet presAssocID="{287983BD-A2AD-4384-8938-34E02423FAA6}" presName="Name30" presStyleCnt="0"/>
      <dgm:spPr/>
    </dgm:pt>
    <dgm:pt modelId="{B961D045-A78C-43D2-90C4-B0D8ECAD08D3}" type="pres">
      <dgm:prSet presAssocID="{287983BD-A2AD-4384-8938-34E02423FAA6}" presName="level2Shape" presStyleLbl="node2" presStyleIdx="0" presStyleCnt="3"/>
      <dgm:spPr/>
    </dgm:pt>
    <dgm:pt modelId="{4B253570-E916-4B4F-AA3D-D70FD7DE2EEE}" type="pres">
      <dgm:prSet presAssocID="{287983BD-A2AD-4384-8938-34E02423FAA6}" presName="hierChild3" presStyleCnt="0"/>
      <dgm:spPr/>
    </dgm:pt>
    <dgm:pt modelId="{9B92B151-3059-4F53-8085-E387AB20A2AC}" type="pres">
      <dgm:prSet presAssocID="{7CBF435A-B5BC-497E-A8C8-F511575F633D}" presName="Name25" presStyleLbl="parChTrans1D2" presStyleIdx="1" presStyleCnt="3"/>
      <dgm:spPr/>
    </dgm:pt>
    <dgm:pt modelId="{052070B2-D697-407D-9FA5-4303ABEFC7FE}" type="pres">
      <dgm:prSet presAssocID="{7CBF435A-B5BC-497E-A8C8-F511575F633D}" presName="connTx" presStyleLbl="parChTrans1D2" presStyleIdx="1" presStyleCnt="3"/>
      <dgm:spPr/>
    </dgm:pt>
    <dgm:pt modelId="{C85916A2-96F1-4773-B2B8-29653E2BBDD9}" type="pres">
      <dgm:prSet presAssocID="{33050247-0AC6-4EA3-A1B2-155D4EAE78ED}" presName="Name30" presStyleCnt="0"/>
      <dgm:spPr/>
    </dgm:pt>
    <dgm:pt modelId="{021CC29D-9C88-42F1-97D5-13A616CC084C}" type="pres">
      <dgm:prSet presAssocID="{33050247-0AC6-4EA3-A1B2-155D4EAE78ED}" presName="level2Shape" presStyleLbl="node2" presStyleIdx="1" presStyleCnt="3"/>
      <dgm:spPr/>
    </dgm:pt>
    <dgm:pt modelId="{B11585AC-4D4E-4E57-B7E2-1CFCFA900465}" type="pres">
      <dgm:prSet presAssocID="{33050247-0AC6-4EA3-A1B2-155D4EAE78ED}" presName="hierChild3" presStyleCnt="0"/>
      <dgm:spPr/>
    </dgm:pt>
    <dgm:pt modelId="{C9D538FC-982C-4295-944E-6F75E43CFF09}" type="pres">
      <dgm:prSet presAssocID="{7E7219CD-B60C-4C43-B9CF-E6E66C6503C8}" presName="Name25" presStyleLbl="parChTrans1D2" presStyleIdx="2" presStyleCnt="3"/>
      <dgm:spPr/>
    </dgm:pt>
    <dgm:pt modelId="{E84A1D2D-D097-4713-B379-A59AE3516476}" type="pres">
      <dgm:prSet presAssocID="{7E7219CD-B60C-4C43-B9CF-E6E66C6503C8}" presName="connTx" presStyleLbl="parChTrans1D2" presStyleIdx="2" presStyleCnt="3"/>
      <dgm:spPr/>
    </dgm:pt>
    <dgm:pt modelId="{1569EA2B-9874-4D0F-9F12-7B319033B88A}" type="pres">
      <dgm:prSet presAssocID="{79D1A073-7BA8-4020-86D5-3941F01E55C9}" presName="Name30" presStyleCnt="0"/>
      <dgm:spPr/>
    </dgm:pt>
    <dgm:pt modelId="{C9CA89E8-9F52-4E67-9972-5B17A6F1272C}" type="pres">
      <dgm:prSet presAssocID="{79D1A073-7BA8-4020-86D5-3941F01E55C9}" presName="level2Shape" presStyleLbl="node2" presStyleIdx="2" presStyleCnt="3"/>
      <dgm:spPr/>
    </dgm:pt>
    <dgm:pt modelId="{63B09802-ACBB-4496-AC1F-794925903AD6}" type="pres">
      <dgm:prSet presAssocID="{79D1A073-7BA8-4020-86D5-3941F01E55C9}" presName="hierChild3" presStyleCnt="0"/>
      <dgm:spPr/>
    </dgm:pt>
    <dgm:pt modelId="{4B801AE9-74D6-4164-81EB-21E6CA42445D}" type="pres">
      <dgm:prSet presAssocID="{C1B9FDA6-D0F4-46E5-872A-18FDDCCEABB3}" presName="bgShapesFlow" presStyleCnt="0"/>
      <dgm:spPr/>
    </dgm:pt>
  </dgm:ptLst>
  <dgm:cxnLst>
    <dgm:cxn modelId="{80388007-A62D-4985-8296-F12A6CE34A00}" type="presOf" srcId="{287983BD-A2AD-4384-8938-34E02423FAA6}" destId="{B961D045-A78C-43D2-90C4-B0D8ECAD08D3}" srcOrd="0" destOrd="0" presId="urn:microsoft.com/office/officeart/2005/8/layout/hierarchy5"/>
    <dgm:cxn modelId="{334B8F0D-C21D-4D16-BDAD-DBC8F21B5C80}" type="presOf" srcId="{79D1A073-7BA8-4020-86D5-3941F01E55C9}" destId="{C9CA89E8-9F52-4E67-9972-5B17A6F1272C}" srcOrd="0" destOrd="0" presId="urn:microsoft.com/office/officeart/2005/8/layout/hierarchy5"/>
    <dgm:cxn modelId="{B2001B1C-0B9B-4189-976D-8560BA0AFE71}" srcId="{BF791F06-7069-4409-A0AC-ED22381B20B1}" destId="{33050247-0AC6-4EA3-A1B2-155D4EAE78ED}" srcOrd="1" destOrd="0" parTransId="{7CBF435A-B5BC-497E-A8C8-F511575F633D}" sibTransId="{E462FB95-B14A-4954-AD81-83F97F5A7FFB}"/>
    <dgm:cxn modelId="{303B7923-2090-4239-B847-331D1C44ABAE}" type="presOf" srcId="{F932E52D-81B5-4416-A14E-CE34F68CD6D7}" destId="{B958AB90-7DDD-466B-8E52-03997CDC5378}" srcOrd="1" destOrd="0" presId="urn:microsoft.com/office/officeart/2005/8/layout/hierarchy5"/>
    <dgm:cxn modelId="{7A8FD946-B375-41AA-9C6F-7916DF5017D0}" type="presOf" srcId="{C1B9FDA6-D0F4-46E5-872A-18FDDCCEABB3}" destId="{093E7AD8-1992-4A2E-83F9-61D811532BCA}" srcOrd="0" destOrd="0" presId="urn:microsoft.com/office/officeart/2005/8/layout/hierarchy5"/>
    <dgm:cxn modelId="{7227F851-D28F-4827-94FB-A7A44FAF308C}" type="presOf" srcId="{F932E52D-81B5-4416-A14E-CE34F68CD6D7}" destId="{A5A4B861-61F5-4729-84A7-A10F80B3EA94}" srcOrd="0" destOrd="0" presId="urn:microsoft.com/office/officeart/2005/8/layout/hierarchy5"/>
    <dgm:cxn modelId="{5421FB53-58BA-4525-A566-EB58BF9ACE37}" srcId="{C1B9FDA6-D0F4-46E5-872A-18FDDCCEABB3}" destId="{BF791F06-7069-4409-A0AC-ED22381B20B1}" srcOrd="0" destOrd="0" parTransId="{F4D1276E-ADA6-418A-BDFA-84844EFAE40E}" sibTransId="{00E02E84-FE1F-4706-B724-0B9E53D16F47}"/>
    <dgm:cxn modelId="{F5565056-24BC-48FB-A94D-010D0E22437C}" type="presOf" srcId="{7E7219CD-B60C-4C43-B9CF-E6E66C6503C8}" destId="{E84A1D2D-D097-4713-B379-A59AE3516476}" srcOrd="1" destOrd="0" presId="urn:microsoft.com/office/officeart/2005/8/layout/hierarchy5"/>
    <dgm:cxn modelId="{437E668A-D954-4CCF-A55A-4D7F55613591}" type="presOf" srcId="{7CBF435A-B5BC-497E-A8C8-F511575F633D}" destId="{9B92B151-3059-4F53-8085-E387AB20A2AC}" srcOrd="0" destOrd="0" presId="urn:microsoft.com/office/officeart/2005/8/layout/hierarchy5"/>
    <dgm:cxn modelId="{2EEE0395-E3C2-4417-8C0A-508B2E147D6F}" type="presOf" srcId="{7CBF435A-B5BC-497E-A8C8-F511575F633D}" destId="{052070B2-D697-407D-9FA5-4303ABEFC7FE}" srcOrd="1" destOrd="0" presId="urn:microsoft.com/office/officeart/2005/8/layout/hierarchy5"/>
    <dgm:cxn modelId="{17E64CA9-F071-4C6B-8D25-D7080B4FD06E}" srcId="{BF791F06-7069-4409-A0AC-ED22381B20B1}" destId="{287983BD-A2AD-4384-8938-34E02423FAA6}" srcOrd="0" destOrd="0" parTransId="{F932E52D-81B5-4416-A14E-CE34F68CD6D7}" sibTransId="{00E659F8-A253-41E2-9AEB-2F7CE64F1561}"/>
    <dgm:cxn modelId="{87D144B6-DABA-454B-A4D5-970914CF8809}" type="presOf" srcId="{BF791F06-7069-4409-A0AC-ED22381B20B1}" destId="{74DB2817-CE3A-4B13-A6A6-DFA4112331EF}" srcOrd="0" destOrd="0" presId="urn:microsoft.com/office/officeart/2005/8/layout/hierarchy5"/>
    <dgm:cxn modelId="{74252CDD-295F-4C74-B8AC-8030747C5373}" type="presOf" srcId="{33050247-0AC6-4EA3-A1B2-155D4EAE78ED}" destId="{021CC29D-9C88-42F1-97D5-13A616CC084C}" srcOrd="0" destOrd="0" presId="urn:microsoft.com/office/officeart/2005/8/layout/hierarchy5"/>
    <dgm:cxn modelId="{252B92F8-0BA1-4469-9590-00EEDB787FCD}" type="presOf" srcId="{7E7219CD-B60C-4C43-B9CF-E6E66C6503C8}" destId="{C9D538FC-982C-4295-944E-6F75E43CFF09}" srcOrd="0" destOrd="0" presId="urn:microsoft.com/office/officeart/2005/8/layout/hierarchy5"/>
    <dgm:cxn modelId="{373220FE-CBC4-4C5E-99E3-4F7E98DEDF36}" srcId="{BF791F06-7069-4409-A0AC-ED22381B20B1}" destId="{79D1A073-7BA8-4020-86D5-3941F01E55C9}" srcOrd="2" destOrd="0" parTransId="{7E7219CD-B60C-4C43-B9CF-E6E66C6503C8}" sibTransId="{56E2737F-BEF5-4E07-979B-AB89F3598F9D}"/>
    <dgm:cxn modelId="{59D700EC-8108-4DF4-A49A-A0B6C289685D}" type="presParOf" srcId="{093E7AD8-1992-4A2E-83F9-61D811532BCA}" destId="{0E3DA8ED-E345-45F1-BB42-8F4F4A747E2C}" srcOrd="0" destOrd="0" presId="urn:microsoft.com/office/officeart/2005/8/layout/hierarchy5"/>
    <dgm:cxn modelId="{EB4FE278-1825-4676-AD8B-EADEEF6A49D1}" type="presParOf" srcId="{0E3DA8ED-E345-45F1-BB42-8F4F4A747E2C}" destId="{93E360AE-CF7B-472B-86D9-299326A965DE}" srcOrd="0" destOrd="0" presId="urn:microsoft.com/office/officeart/2005/8/layout/hierarchy5"/>
    <dgm:cxn modelId="{F3423262-C9CD-477B-89F3-6F55675C3171}" type="presParOf" srcId="{93E360AE-CF7B-472B-86D9-299326A965DE}" destId="{145CE465-27D2-43C0-808D-BC295CE1B206}" srcOrd="0" destOrd="0" presId="urn:microsoft.com/office/officeart/2005/8/layout/hierarchy5"/>
    <dgm:cxn modelId="{7AE144F8-5CD8-4552-B174-B7EBCCBFCFF9}" type="presParOf" srcId="{145CE465-27D2-43C0-808D-BC295CE1B206}" destId="{74DB2817-CE3A-4B13-A6A6-DFA4112331EF}" srcOrd="0" destOrd="0" presId="urn:microsoft.com/office/officeart/2005/8/layout/hierarchy5"/>
    <dgm:cxn modelId="{7AD0843A-807A-4092-A765-8BFDFEA8DE8C}" type="presParOf" srcId="{145CE465-27D2-43C0-808D-BC295CE1B206}" destId="{EA31E739-A888-4604-9A85-7A426D3E8723}" srcOrd="1" destOrd="0" presId="urn:microsoft.com/office/officeart/2005/8/layout/hierarchy5"/>
    <dgm:cxn modelId="{D0F7AD82-01B3-4FBF-B17C-4375853081EB}" type="presParOf" srcId="{EA31E739-A888-4604-9A85-7A426D3E8723}" destId="{A5A4B861-61F5-4729-84A7-A10F80B3EA94}" srcOrd="0" destOrd="0" presId="urn:microsoft.com/office/officeart/2005/8/layout/hierarchy5"/>
    <dgm:cxn modelId="{BB2F23F1-84CB-4851-A4FF-667DF8042D28}" type="presParOf" srcId="{A5A4B861-61F5-4729-84A7-A10F80B3EA94}" destId="{B958AB90-7DDD-466B-8E52-03997CDC5378}" srcOrd="0" destOrd="0" presId="urn:microsoft.com/office/officeart/2005/8/layout/hierarchy5"/>
    <dgm:cxn modelId="{0A434423-AE4F-4875-AA3A-AA74EE051BFB}" type="presParOf" srcId="{EA31E739-A888-4604-9A85-7A426D3E8723}" destId="{7045BF77-D3EB-4C25-8E2C-760D2A400FEA}" srcOrd="1" destOrd="0" presId="urn:microsoft.com/office/officeart/2005/8/layout/hierarchy5"/>
    <dgm:cxn modelId="{5EC53F13-4A34-467E-9ABD-24705CBA4AF5}" type="presParOf" srcId="{7045BF77-D3EB-4C25-8E2C-760D2A400FEA}" destId="{B961D045-A78C-43D2-90C4-B0D8ECAD08D3}" srcOrd="0" destOrd="0" presId="urn:microsoft.com/office/officeart/2005/8/layout/hierarchy5"/>
    <dgm:cxn modelId="{AF36E244-B8C5-4916-9FDA-7A0CE0E2C2AB}" type="presParOf" srcId="{7045BF77-D3EB-4C25-8E2C-760D2A400FEA}" destId="{4B253570-E916-4B4F-AA3D-D70FD7DE2EEE}" srcOrd="1" destOrd="0" presId="urn:microsoft.com/office/officeart/2005/8/layout/hierarchy5"/>
    <dgm:cxn modelId="{61372AB2-EBE9-4EB4-B8FA-9B64717883E8}" type="presParOf" srcId="{EA31E739-A888-4604-9A85-7A426D3E8723}" destId="{9B92B151-3059-4F53-8085-E387AB20A2AC}" srcOrd="2" destOrd="0" presId="urn:microsoft.com/office/officeart/2005/8/layout/hierarchy5"/>
    <dgm:cxn modelId="{67EF2EAB-1EC2-4279-AD27-A57007FF74A5}" type="presParOf" srcId="{9B92B151-3059-4F53-8085-E387AB20A2AC}" destId="{052070B2-D697-407D-9FA5-4303ABEFC7FE}" srcOrd="0" destOrd="0" presId="urn:microsoft.com/office/officeart/2005/8/layout/hierarchy5"/>
    <dgm:cxn modelId="{86D42635-23B4-4D2C-BAC2-06E01F80C5E0}" type="presParOf" srcId="{EA31E739-A888-4604-9A85-7A426D3E8723}" destId="{C85916A2-96F1-4773-B2B8-29653E2BBDD9}" srcOrd="3" destOrd="0" presId="urn:microsoft.com/office/officeart/2005/8/layout/hierarchy5"/>
    <dgm:cxn modelId="{57E2FC69-94B8-4392-BE92-E34DCE6202A2}" type="presParOf" srcId="{C85916A2-96F1-4773-B2B8-29653E2BBDD9}" destId="{021CC29D-9C88-42F1-97D5-13A616CC084C}" srcOrd="0" destOrd="0" presId="urn:microsoft.com/office/officeart/2005/8/layout/hierarchy5"/>
    <dgm:cxn modelId="{A38B3C34-8F75-465B-9AB5-BC92DAA57B97}" type="presParOf" srcId="{C85916A2-96F1-4773-B2B8-29653E2BBDD9}" destId="{B11585AC-4D4E-4E57-B7E2-1CFCFA900465}" srcOrd="1" destOrd="0" presId="urn:microsoft.com/office/officeart/2005/8/layout/hierarchy5"/>
    <dgm:cxn modelId="{618FEB30-4B14-49F9-AC66-DAB2E974B91C}" type="presParOf" srcId="{EA31E739-A888-4604-9A85-7A426D3E8723}" destId="{C9D538FC-982C-4295-944E-6F75E43CFF09}" srcOrd="4" destOrd="0" presId="urn:microsoft.com/office/officeart/2005/8/layout/hierarchy5"/>
    <dgm:cxn modelId="{72557002-BBB7-4CC0-981D-0FF8398D1B11}" type="presParOf" srcId="{C9D538FC-982C-4295-944E-6F75E43CFF09}" destId="{E84A1D2D-D097-4713-B379-A59AE3516476}" srcOrd="0" destOrd="0" presId="urn:microsoft.com/office/officeart/2005/8/layout/hierarchy5"/>
    <dgm:cxn modelId="{02DAC91A-0A70-41DB-B61E-232083C18919}" type="presParOf" srcId="{EA31E739-A888-4604-9A85-7A426D3E8723}" destId="{1569EA2B-9874-4D0F-9F12-7B319033B88A}" srcOrd="5" destOrd="0" presId="urn:microsoft.com/office/officeart/2005/8/layout/hierarchy5"/>
    <dgm:cxn modelId="{CD69147B-E761-4D45-A964-43269A6DF58C}" type="presParOf" srcId="{1569EA2B-9874-4D0F-9F12-7B319033B88A}" destId="{C9CA89E8-9F52-4E67-9972-5B17A6F1272C}" srcOrd="0" destOrd="0" presId="urn:microsoft.com/office/officeart/2005/8/layout/hierarchy5"/>
    <dgm:cxn modelId="{F41AA859-1DF0-46CE-ABB5-F1BBD8AEB60D}" type="presParOf" srcId="{1569EA2B-9874-4D0F-9F12-7B319033B88A}" destId="{63B09802-ACBB-4496-AC1F-794925903AD6}" srcOrd="1" destOrd="0" presId="urn:microsoft.com/office/officeart/2005/8/layout/hierarchy5"/>
    <dgm:cxn modelId="{390BD5D5-87E2-4AD9-A920-A9B33B7FA1B6}" type="presParOf" srcId="{093E7AD8-1992-4A2E-83F9-61D811532BCA}" destId="{4B801AE9-74D6-4164-81EB-21E6CA42445D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AC5016-5DC3-44DA-9F8E-4E60BF0196C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BA"/>
        </a:p>
      </dgm:t>
    </dgm:pt>
    <dgm:pt modelId="{26D5FE29-7457-44B3-9489-2484EFDE5F52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xfrm>
          <a:off x="265916" y="0"/>
          <a:ext cx="7331518" cy="1077961"/>
        </a:xfrm>
        <a:prstGeom prst="roundRect">
          <a:avLst>
            <a:gd name="adj" fmla="val 10000"/>
          </a:avLst>
        </a:prstGeom>
        <a:solidFill>
          <a:srgbClr val="168CD7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hr-BA" sz="13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5. Financijska analiza</a:t>
          </a:r>
        </a:p>
      </dgm:t>
    </dgm:pt>
    <dgm:pt modelId="{2B761B1B-C450-4B00-B0DE-1E2CC1CFB364}" type="parTrans" cxnId="{366D96C1-4532-4533-B702-16A7C2570C64}">
      <dgm:prSet/>
      <dgm:spPr/>
      <dgm:t>
        <a:bodyPr/>
        <a:lstStyle/>
        <a:p>
          <a:pPr algn="ctr"/>
          <a:endParaRPr lang="hr-BA"/>
        </a:p>
      </dgm:t>
    </dgm:pt>
    <dgm:pt modelId="{28A81D57-D79D-4B52-B24D-3F28E47DF5E0}" type="sibTrans" cxnId="{366D96C1-4532-4533-B702-16A7C2570C64}">
      <dgm:prSet/>
      <dgm:spPr/>
      <dgm:t>
        <a:bodyPr/>
        <a:lstStyle/>
        <a:p>
          <a:pPr algn="ctr"/>
          <a:endParaRPr lang="hr-BA"/>
        </a:p>
      </dgm:t>
    </dgm:pt>
    <dgm:pt modelId="{8E629089-4AAB-499F-B863-A8FD3B971E3E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xfrm>
          <a:off x="265916" y="0"/>
          <a:ext cx="7331518" cy="1077961"/>
        </a:xfrm>
        <a:prstGeom prst="roundRect">
          <a:avLst>
            <a:gd name="adj" fmla="val 10000"/>
          </a:avLst>
        </a:prstGeom>
        <a:solidFill>
          <a:srgbClr val="168CD7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Char char="•"/>
          </a:pPr>
          <a:r>
            <a:rPr lang="hr-BA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Novčani tokovi troškova i prihoda projekta, uključujući ostatak vrijednosti projekta</a:t>
          </a:r>
        </a:p>
      </dgm:t>
    </dgm:pt>
    <dgm:pt modelId="{005BE5D9-AE72-4A2A-AD42-7914AE5C809E}" type="parTrans" cxnId="{8D240AEC-16C5-4F6B-A0D7-ECDBD7A3C132}">
      <dgm:prSet/>
      <dgm:spPr/>
      <dgm:t>
        <a:bodyPr/>
        <a:lstStyle/>
        <a:p>
          <a:pPr algn="ctr"/>
          <a:endParaRPr lang="hr-BA"/>
        </a:p>
      </dgm:t>
    </dgm:pt>
    <dgm:pt modelId="{51641B74-77AF-4D7B-98F9-52D12D89FA01}" type="sibTrans" cxnId="{8D240AEC-16C5-4F6B-A0D7-ECDBD7A3C132}">
      <dgm:prSet/>
      <dgm:spPr/>
      <dgm:t>
        <a:bodyPr/>
        <a:lstStyle/>
        <a:p>
          <a:pPr algn="ctr"/>
          <a:endParaRPr lang="hr-BA"/>
        </a:p>
      </dgm:t>
    </dgm:pt>
    <dgm:pt modelId="{3D94D608-86FE-4D33-AFC9-E1109C6D20E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xfrm>
          <a:off x="265916" y="0"/>
          <a:ext cx="7331518" cy="1077961"/>
        </a:xfrm>
        <a:prstGeom prst="roundRect">
          <a:avLst>
            <a:gd name="adj" fmla="val 10000"/>
          </a:avLst>
        </a:prstGeom>
        <a:solidFill>
          <a:srgbClr val="168CD7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Char char="•"/>
          </a:pPr>
          <a:r>
            <a:rPr lang="hr-BA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Financijska profitabilnost i održivost</a:t>
          </a:r>
        </a:p>
      </dgm:t>
    </dgm:pt>
    <dgm:pt modelId="{E05D34C9-DBB7-4D3B-AFC6-2D02A6238BA3}" type="sibTrans" cxnId="{E7DB68E5-2BB4-4D5A-B524-AB48A79E5BF3}">
      <dgm:prSet/>
      <dgm:spPr/>
      <dgm:t>
        <a:bodyPr/>
        <a:lstStyle/>
        <a:p>
          <a:pPr algn="ctr"/>
          <a:endParaRPr lang="hr-BA"/>
        </a:p>
      </dgm:t>
    </dgm:pt>
    <dgm:pt modelId="{D6670E76-61D5-4B23-942F-094C350582D9}" type="parTrans" cxnId="{E7DB68E5-2BB4-4D5A-B524-AB48A79E5BF3}">
      <dgm:prSet/>
      <dgm:spPr/>
      <dgm:t>
        <a:bodyPr/>
        <a:lstStyle/>
        <a:p>
          <a:pPr algn="ctr"/>
          <a:endParaRPr lang="hr-BA"/>
        </a:p>
      </dgm:t>
    </dgm:pt>
    <dgm:pt modelId="{84E41888-44B5-4597-906B-5EEF35507446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xfrm>
          <a:off x="265916" y="0"/>
          <a:ext cx="7331518" cy="1077961"/>
        </a:xfrm>
        <a:prstGeom prst="roundRect">
          <a:avLst>
            <a:gd name="adj" fmla="val 10000"/>
          </a:avLst>
        </a:prstGeom>
        <a:solidFill>
          <a:srgbClr val="168CD7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Char char="•"/>
          </a:pPr>
          <a:r>
            <a:rPr lang="hr-BA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Izvori financiranja</a:t>
          </a:r>
        </a:p>
      </dgm:t>
    </dgm:pt>
    <dgm:pt modelId="{9CB937BD-0135-436A-B1C7-35D35C2D79A0}" type="sibTrans" cxnId="{E30871B5-5FEF-4662-980E-687029A3FECF}">
      <dgm:prSet/>
      <dgm:spPr/>
      <dgm:t>
        <a:bodyPr/>
        <a:lstStyle/>
        <a:p>
          <a:pPr algn="ctr"/>
          <a:endParaRPr lang="hr-BA"/>
        </a:p>
      </dgm:t>
    </dgm:pt>
    <dgm:pt modelId="{F3CE6182-9EC1-4C08-8CAA-02FA3EEF4BB3}" type="parTrans" cxnId="{E30871B5-5FEF-4662-980E-687029A3FECF}">
      <dgm:prSet/>
      <dgm:spPr/>
      <dgm:t>
        <a:bodyPr/>
        <a:lstStyle/>
        <a:p>
          <a:pPr algn="ctr"/>
          <a:endParaRPr lang="hr-BA"/>
        </a:p>
      </dgm:t>
    </dgm:pt>
    <dgm:pt modelId="{2C499A4C-8762-4CEE-9F9F-2FA345D57154}" type="pres">
      <dgm:prSet presAssocID="{AAAC5016-5DC3-44DA-9F8E-4E60BF0196C9}" presName="linearFlow" presStyleCnt="0">
        <dgm:presLayoutVars>
          <dgm:resizeHandles val="exact"/>
        </dgm:presLayoutVars>
      </dgm:prSet>
      <dgm:spPr/>
    </dgm:pt>
    <dgm:pt modelId="{7D3FAAAD-22DD-4762-AC97-AFB6E352608E}" type="pres">
      <dgm:prSet presAssocID="{26D5FE29-7457-44B3-9489-2484EFDE5F52}" presName="node" presStyleLbl="node1" presStyleIdx="0" presStyleCnt="1" custScaleX="167541" custLinFactNeighborX="-5000" custLinFactNeighborY="-13109">
        <dgm:presLayoutVars>
          <dgm:bulletEnabled val="1"/>
        </dgm:presLayoutVars>
      </dgm:prSet>
      <dgm:spPr/>
    </dgm:pt>
  </dgm:ptLst>
  <dgm:cxnLst>
    <dgm:cxn modelId="{F2ADAF71-5493-42EA-BC2A-40A43B372412}" type="presOf" srcId="{84E41888-44B5-4597-906B-5EEF35507446}" destId="{7D3FAAAD-22DD-4762-AC97-AFB6E352608E}" srcOrd="0" destOrd="2" presId="urn:microsoft.com/office/officeart/2005/8/layout/process2"/>
    <dgm:cxn modelId="{06BE407C-783E-40F4-826D-AEA2DC139FD2}" type="presOf" srcId="{AAAC5016-5DC3-44DA-9F8E-4E60BF0196C9}" destId="{2C499A4C-8762-4CEE-9F9F-2FA345D57154}" srcOrd="0" destOrd="0" presId="urn:microsoft.com/office/officeart/2005/8/layout/process2"/>
    <dgm:cxn modelId="{E30871B5-5FEF-4662-980E-687029A3FECF}" srcId="{26D5FE29-7457-44B3-9489-2484EFDE5F52}" destId="{84E41888-44B5-4597-906B-5EEF35507446}" srcOrd="1" destOrd="0" parTransId="{F3CE6182-9EC1-4C08-8CAA-02FA3EEF4BB3}" sibTransId="{9CB937BD-0135-436A-B1C7-35D35C2D79A0}"/>
    <dgm:cxn modelId="{366D96C1-4532-4533-B702-16A7C2570C64}" srcId="{AAAC5016-5DC3-44DA-9F8E-4E60BF0196C9}" destId="{26D5FE29-7457-44B3-9489-2484EFDE5F52}" srcOrd="0" destOrd="0" parTransId="{2B761B1B-C450-4B00-B0DE-1E2CC1CFB364}" sibTransId="{28A81D57-D79D-4B52-B24D-3F28E47DF5E0}"/>
    <dgm:cxn modelId="{00190BC5-92A2-4987-92C1-F42DB807B78E}" type="presOf" srcId="{8E629089-4AAB-499F-B863-A8FD3B971E3E}" destId="{7D3FAAAD-22DD-4762-AC97-AFB6E352608E}" srcOrd="0" destOrd="1" presId="urn:microsoft.com/office/officeart/2005/8/layout/process2"/>
    <dgm:cxn modelId="{D0051EE2-FDD4-4470-B0B0-BD422DD191DB}" type="presOf" srcId="{3D94D608-86FE-4D33-AFC9-E1109C6D20E2}" destId="{7D3FAAAD-22DD-4762-AC97-AFB6E352608E}" srcOrd="0" destOrd="3" presId="urn:microsoft.com/office/officeart/2005/8/layout/process2"/>
    <dgm:cxn modelId="{E7DB68E5-2BB4-4D5A-B524-AB48A79E5BF3}" srcId="{26D5FE29-7457-44B3-9489-2484EFDE5F52}" destId="{3D94D608-86FE-4D33-AFC9-E1109C6D20E2}" srcOrd="2" destOrd="0" parTransId="{D6670E76-61D5-4B23-942F-094C350582D9}" sibTransId="{E05D34C9-DBB7-4D3B-AFC6-2D02A6238BA3}"/>
    <dgm:cxn modelId="{8D240AEC-16C5-4F6B-A0D7-ECDBD7A3C132}" srcId="{26D5FE29-7457-44B3-9489-2484EFDE5F52}" destId="{8E629089-4AAB-499F-B863-A8FD3B971E3E}" srcOrd="0" destOrd="0" parTransId="{005BE5D9-AE72-4A2A-AD42-7914AE5C809E}" sibTransId="{51641B74-77AF-4D7B-98F9-52D12D89FA01}"/>
    <dgm:cxn modelId="{34E1F5ED-0E61-4B87-B493-6142A58E5420}" type="presOf" srcId="{26D5FE29-7457-44B3-9489-2484EFDE5F52}" destId="{7D3FAAAD-22DD-4762-AC97-AFB6E352608E}" srcOrd="0" destOrd="0" presId="urn:microsoft.com/office/officeart/2005/8/layout/process2"/>
    <dgm:cxn modelId="{1BD529C5-A6AA-40BF-A2E3-48D528C0AED5}" type="presParOf" srcId="{2C499A4C-8762-4CEE-9F9F-2FA345D57154}" destId="{7D3FAAAD-22DD-4762-AC97-AFB6E352608E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424942C-5E3D-418B-828B-BA7A811F185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DCBF540-AB82-4372-9FC8-D5258D165CE0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xfrm>
          <a:off x="276149" y="0"/>
          <a:ext cx="2231841" cy="1239912"/>
        </a:xfrm>
        <a:prstGeom prst="roundRect">
          <a:avLst>
            <a:gd name="adj" fmla="val 10000"/>
          </a:avLst>
        </a:prstGeom>
        <a:solidFill>
          <a:srgbClr val="168CD7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hr-BA" sz="13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FNPV&gt;0</a:t>
          </a:r>
        </a:p>
        <a:p>
          <a:pPr>
            <a:buNone/>
          </a:pPr>
          <a:r>
            <a:rPr lang="hr-BA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Projekt ne zahtjeva financijsku potporu (uz iznimke Aneksa III Provedbene uredbe o primjeni CBA metodologije)</a:t>
          </a:r>
        </a:p>
      </dgm:t>
    </dgm:pt>
    <dgm:pt modelId="{54395378-A9A6-4B73-A855-9FCCD1E6F6AB}" type="parTrans" cxnId="{BABE679F-238B-4E16-B8D0-5FF78FDB7536}">
      <dgm:prSet/>
      <dgm:spPr/>
      <dgm:t>
        <a:bodyPr/>
        <a:lstStyle/>
        <a:p>
          <a:endParaRPr lang="hr-BA"/>
        </a:p>
      </dgm:t>
    </dgm:pt>
    <dgm:pt modelId="{000C3ACA-660D-4978-99DF-3E8F1CBFEC35}" type="sibTrans" cxnId="{BABE679F-238B-4E16-B8D0-5FF78FDB7536}">
      <dgm:prSet/>
      <dgm:spPr/>
      <dgm:t>
        <a:bodyPr/>
        <a:lstStyle/>
        <a:p>
          <a:endParaRPr lang="hr-BA"/>
        </a:p>
      </dgm:t>
    </dgm:pt>
    <dgm:pt modelId="{64E885FB-7795-4D82-B42C-6D70A1CFF600}" type="pres">
      <dgm:prSet presAssocID="{7424942C-5E3D-418B-828B-BA7A811F185D}" presName="linearFlow" presStyleCnt="0">
        <dgm:presLayoutVars>
          <dgm:resizeHandles val="exact"/>
        </dgm:presLayoutVars>
      </dgm:prSet>
      <dgm:spPr/>
    </dgm:pt>
    <dgm:pt modelId="{61BDBA57-C0CE-4CFB-957F-C2A33B5B1B31}" type="pres">
      <dgm:prSet presAssocID="{EDCBF540-AB82-4372-9FC8-D5258D165CE0}" presName="node" presStyleLbl="node1" presStyleIdx="0" presStyleCnt="1" custLinFactNeighborY="-8214">
        <dgm:presLayoutVars>
          <dgm:bulletEnabled val="1"/>
        </dgm:presLayoutVars>
      </dgm:prSet>
      <dgm:spPr/>
    </dgm:pt>
  </dgm:ptLst>
  <dgm:cxnLst>
    <dgm:cxn modelId="{8CDF4662-DBB3-4FD3-A6AB-1AA5152F5699}" type="presOf" srcId="{EDCBF540-AB82-4372-9FC8-D5258D165CE0}" destId="{61BDBA57-C0CE-4CFB-957F-C2A33B5B1B31}" srcOrd="0" destOrd="0" presId="urn:microsoft.com/office/officeart/2005/8/layout/process2"/>
    <dgm:cxn modelId="{BABE679F-238B-4E16-B8D0-5FF78FDB7536}" srcId="{7424942C-5E3D-418B-828B-BA7A811F185D}" destId="{EDCBF540-AB82-4372-9FC8-D5258D165CE0}" srcOrd="0" destOrd="0" parTransId="{54395378-A9A6-4B73-A855-9FCCD1E6F6AB}" sibTransId="{000C3ACA-660D-4978-99DF-3E8F1CBFEC35}"/>
    <dgm:cxn modelId="{3304D7A5-45B0-4CA0-94D7-4BBCA87E6773}" type="presOf" srcId="{7424942C-5E3D-418B-828B-BA7A811F185D}" destId="{64E885FB-7795-4D82-B42C-6D70A1CFF600}" srcOrd="0" destOrd="0" presId="urn:microsoft.com/office/officeart/2005/8/layout/process2"/>
    <dgm:cxn modelId="{8DE4F24A-FF91-4A16-A83C-AAE8243DF52C}" type="presParOf" srcId="{64E885FB-7795-4D82-B42C-6D70A1CFF600}" destId="{61BDBA57-C0CE-4CFB-957F-C2A33B5B1B31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424942C-5E3D-418B-828B-BA7A811F185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DCBF540-AB82-4372-9FC8-D5258D165CE0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xfrm>
          <a:off x="442629" y="0"/>
          <a:ext cx="1555372" cy="864096"/>
        </a:xfrm>
        <a:prstGeom prst="roundRect">
          <a:avLst>
            <a:gd name="adj" fmla="val 10000"/>
          </a:avLst>
        </a:prstGeom>
        <a:solidFill>
          <a:srgbClr val="168CD7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hr-BA" sz="13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FNPV&lt;0</a:t>
          </a:r>
        </a:p>
        <a:p>
          <a:pPr>
            <a:buNone/>
          </a:pPr>
          <a:r>
            <a:rPr lang="hr-BA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Projekt zahtijeva financijsku potporu</a:t>
          </a:r>
        </a:p>
      </dgm:t>
    </dgm:pt>
    <dgm:pt modelId="{54395378-A9A6-4B73-A855-9FCCD1E6F6AB}" type="parTrans" cxnId="{BABE679F-238B-4E16-B8D0-5FF78FDB7536}">
      <dgm:prSet/>
      <dgm:spPr/>
      <dgm:t>
        <a:bodyPr/>
        <a:lstStyle/>
        <a:p>
          <a:endParaRPr lang="hr-BA"/>
        </a:p>
      </dgm:t>
    </dgm:pt>
    <dgm:pt modelId="{000C3ACA-660D-4978-99DF-3E8F1CBFEC35}" type="sibTrans" cxnId="{BABE679F-238B-4E16-B8D0-5FF78FDB7536}">
      <dgm:prSet/>
      <dgm:spPr/>
      <dgm:t>
        <a:bodyPr/>
        <a:lstStyle/>
        <a:p>
          <a:endParaRPr lang="hr-BA"/>
        </a:p>
      </dgm:t>
    </dgm:pt>
    <dgm:pt modelId="{64E885FB-7795-4D82-B42C-6D70A1CFF600}" type="pres">
      <dgm:prSet presAssocID="{7424942C-5E3D-418B-828B-BA7A811F185D}" presName="linearFlow" presStyleCnt="0">
        <dgm:presLayoutVars>
          <dgm:resizeHandles val="exact"/>
        </dgm:presLayoutVars>
      </dgm:prSet>
      <dgm:spPr/>
    </dgm:pt>
    <dgm:pt modelId="{61BDBA57-C0CE-4CFB-957F-C2A33B5B1B31}" type="pres">
      <dgm:prSet presAssocID="{EDCBF540-AB82-4372-9FC8-D5258D165CE0}" presName="node" presStyleLbl="node1" presStyleIdx="0" presStyleCnt="1" custLinFactNeighborX="-7574" custLinFactNeighborY="-6001">
        <dgm:presLayoutVars>
          <dgm:bulletEnabled val="1"/>
        </dgm:presLayoutVars>
      </dgm:prSet>
      <dgm:spPr/>
    </dgm:pt>
  </dgm:ptLst>
  <dgm:cxnLst>
    <dgm:cxn modelId="{493C336B-A8A3-48C4-B750-2EDF21B7ACE9}" type="presOf" srcId="{EDCBF540-AB82-4372-9FC8-D5258D165CE0}" destId="{61BDBA57-C0CE-4CFB-957F-C2A33B5B1B31}" srcOrd="0" destOrd="0" presId="urn:microsoft.com/office/officeart/2005/8/layout/process2"/>
    <dgm:cxn modelId="{C0174B89-CD81-40DB-8071-2DE476372150}" type="presOf" srcId="{7424942C-5E3D-418B-828B-BA7A811F185D}" destId="{64E885FB-7795-4D82-B42C-6D70A1CFF600}" srcOrd="0" destOrd="0" presId="urn:microsoft.com/office/officeart/2005/8/layout/process2"/>
    <dgm:cxn modelId="{BABE679F-238B-4E16-B8D0-5FF78FDB7536}" srcId="{7424942C-5E3D-418B-828B-BA7A811F185D}" destId="{EDCBF540-AB82-4372-9FC8-D5258D165CE0}" srcOrd="0" destOrd="0" parTransId="{54395378-A9A6-4B73-A855-9FCCD1E6F6AB}" sibTransId="{000C3ACA-660D-4978-99DF-3E8F1CBFEC35}"/>
    <dgm:cxn modelId="{39C08C9D-D570-48B5-A4AF-641C884FDECA}" type="presParOf" srcId="{64E885FB-7795-4D82-B42C-6D70A1CFF600}" destId="{61BDBA57-C0CE-4CFB-957F-C2A33B5B1B31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6F24622-F755-4A6B-B308-40A7FA8B209E}" type="doc">
      <dgm:prSet loTypeId="urn:microsoft.com/office/officeart/2005/8/layout/vList3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hr-BA"/>
        </a:p>
      </dgm:t>
    </dgm:pt>
    <dgm:pt modelId="{306B7B4A-111F-4543-81D7-5B37468A52C9}">
      <dgm:prSet phldrT="[Text]" custT="1"/>
      <dgm:spPr/>
      <dgm:t>
        <a:bodyPr/>
        <a:lstStyle/>
        <a:p>
          <a:r>
            <a:rPr lang="hr-BA" sz="1600" b="1" dirty="0"/>
            <a:t>ANALIZA OSJETLJIVOSTI</a:t>
          </a:r>
        </a:p>
        <a:p>
          <a:endParaRPr lang="hr-BA" sz="300" b="1" dirty="0"/>
        </a:p>
      </dgm:t>
    </dgm:pt>
    <dgm:pt modelId="{6A57D85A-B650-4FF0-8623-DA44248AC2C0}" type="parTrans" cxnId="{18BEBC7C-594F-45DC-BDA7-B988528B256B}">
      <dgm:prSet/>
      <dgm:spPr/>
      <dgm:t>
        <a:bodyPr/>
        <a:lstStyle/>
        <a:p>
          <a:endParaRPr lang="hr-BA"/>
        </a:p>
      </dgm:t>
    </dgm:pt>
    <dgm:pt modelId="{3FA138AE-0EEF-4E3A-BAEA-137056B20444}" type="sibTrans" cxnId="{18BEBC7C-594F-45DC-BDA7-B988528B256B}">
      <dgm:prSet/>
      <dgm:spPr/>
      <dgm:t>
        <a:bodyPr/>
        <a:lstStyle/>
        <a:p>
          <a:endParaRPr lang="hr-BA"/>
        </a:p>
      </dgm:t>
    </dgm:pt>
    <dgm:pt modelId="{A9EF4A86-2315-438C-88A8-CBF105F449A3}">
      <dgm:prSet phldrT="[Text]" custT="1"/>
      <dgm:spPr/>
      <dgm:t>
        <a:bodyPr/>
        <a:lstStyle/>
        <a:p>
          <a:r>
            <a:rPr lang="hr-BA" sz="1600" dirty="0"/>
            <a:t> Testiranje ključnih varijabli na %-</a:t>
          </a:r>
          <a:r>
            <a:rPr lang="hr-BA" sz="1600" dirty="0" err="1"/>
            <a:t>tnu</a:t>
          </a:r>
          <a:r>
            <a:rPr lang="hr-BA" sz="1600" dirty="0"/>
            <a:t> promjenu</a:t>
          </a:r>
        </a:p>
      </dgm:t>
    </dgm:pt>
    <dgm:pt modelId="{B8574270-646E-47D6-B8B6-6B98094428A0}" type="parTrans" cxnId="{9E2128C4-5196-454F-939C-B6DED250AE7F}">
      <dgm:prSet/>
      <dgm:spPr/>
      <dgm:t>
        <a:bodyPr/>
        <a:lstStyle/>
        <a:p>
          <a:endParaRPr lang="hr-BA"/>
        </a:p>
      </dgm:t>
    </dgm:pt>
    <dgm:pt modelId="{DFDEBED9-39FE-45E2-9DDF-A48E86FF86FD}" type="sibTrans" cxnId="{9E2128C4-5196-454F-939C-B6DED250AE7F}">
      <dgm:prSet/>
      <dgm:spPr/>
      <dgm:t>
        <a:bodyPr/>
        <a:lstStyle/>
        <a:p>
          <a:endParaRPr lang="hr-BA"/>
        </a:p>
      </dgm:t>
    </dgm:pt>
    <dgm:pt modelId="{B7CF8A1A-D625-4E90-AB23-3AF7A064B193}">
      <dgm:prSet phldrT="[Text]" custT="1"/>
      <dgm:spPr/>
      <dgm:t>
        <a:bodyPr/>
        <a:lstStyle/>
        <a:p>
          <a:r>
            <a:rPr lang="hr-BA" sz="1600" b="1" dirty="0"/>
            <a:t>KVALITATIVNA ANALIZA RIZIKA</a:t>
          </a:r>
        </a:p>
      </dgm:t>
    </dgm:pt>
    <dgm:pt modelId="{24620FB8-A16B-4AFB-9319-D30DA81FE405}" type="parTrans" cxnId="{C579D087-25A1-406E-8AF2-C3C8F06FCDDB}">
      <dgm:prSet/>
      <dgm:spPr/>
      <dgm:t>
        <a:bodyPr/>
        <a:lstStyle/>
        <a:p>
          <a:endParaRPr lang="hr-BA"/>
        </a:p>
      </dgm:t>
    </dgm:pt>
    <dgm:pt modelId="{56915DEB-C2EF-43A9-9D44-67524AE42EA4}" type="sibTrans" cxnId="{C579D087-25A1-406E-8AF2-C3C8F06FCDDB}">
      <dgm:prSet/>
      <dgm:spPr/>
      <dgm:t>
        <a:bodyPr/>
        <a:lstStyle/>
        <a:p>
          <a:endParaRPr lang="hr-BA"/>
        </a:p>
      </dgm:t>
    </dgm:pt>
    <dgm:pt modelId="{ACCC035C-AE0A-4DB6-AF28-87C3E16F3DDC}">
      <dgm:prSet phldrT="[Text]" custT="1"/>
      <dgm:spPr/>
      <dgm:t>
        <a:bodyPr/>
        <a:lstStyle/>
        <a:p>
          <a:r>
            <a:rPr lang="hr-BA" sz="1600" dirty="0"/>
            <a:t>Procjena financijskih, ekoloških, operativnih, institucionalnih i društveno-ekonomskih rizika </a:t>
          </a:r>
        </a:p>
      </dgm:t>
    </dgm:pt>
    <dgm:pt modelId="{BAA2ED41-195E-4E7C-9FEF-CA213295158F}" type="parTrans" cxnId="{A3B6DB3F-3CBF-4423-96C0-C0721BEE1CFB}">
      <dgm:prSet/>
      <dgm:spPr/>
      <dgm:t>
        <a:bodyPr/>
        <a:lstStyle/>
        <a:p>
          <a:endParaRPr lang="hr-BA"/>
        </a:p>
      </dgm:t>
    </dgm:pt>
    <dgm:pt modelId="{B6F32574-DFB6-4FB3-8E5D-571CB9CE1360}" type="sibTrans" cxnId="{A3B6DB3F-3CBF-4423-96C0-C0721BEE1CFB}">
      <dgm:prSet/>
      <dgm:spPr/>
      <dgm:t>
        <a:bodyPr/>
        <a:lstStyle/>
        <a:p>
          <a:endParaRPr lang="hr-BA"/>
        </a:p>
      </dgm:t>
    </dgm:pt>
    <dgm:pt modelId="{0F6F10E2-4467-42F0-885E-65FF8B21F28B}">
      <dgm:prSet phldrT="[Text]" custT="1"/>
      <dgm:spPr/>
      <dgm:t>
        <a:bodyPr/>
        <a:lstStyle/>
        <a:p>
          <a:r>
            <a:rPr lang="hr-BA" sz="1600" b="1" dirty="0"/>
            <a:t>ANALIZA VJEROJATNOSTI</a:t>
          </a:r>
        </a:p>
      </dgm:t>
    </dgm:pt>
    <dgm:pt modelId="{E00B9E05-6C69-4CA6-AD07-CED1D5345FE1}" type="parTrans" cxnId="{558F6ED8-7812-4378-A4DC-70165510F6AD}">
      <dgm:prSet/>
      <dgm:spPr/>
      <dgm:t>
        <a:bodyPr/>
        <a:lstStyle/>
        <a:p>
          <a:endParaRPr lang="hr-BA"/>
        </a:p>
      </dgm:t>
    </dgm:pt>
    <dgm:pt modelId="{9A737FE7-5B40-46FA-AA02-76AEFE3DC262}" type="sibTrans" cxnId="{558F6ED8-7812-4378-A4DC-70165510F6AD}">
      <dgm:prSet/>
      <dgm:spPr/>
      <dgm:t>
        <a:bodyPr/>
        <a:lstStyle/>
        <a:p>
          <a:endParaRPr lang="hr-BA"/>
        </a:p>
      </dgm:t>
    </dgm:pt>
    <dgm:pt modelId="{E72D6051-4C78-4183-8159-54AB30227E33}">
      <dgm:prSet phldrT="[Text]" custT="1"/>
      <dgm:spPr/>
      <dgm:t>
        <a:bodyPr/>
        <a:lstStyle/>
        <a:p>
          <a:r>
            <a:rPr lang="hr-BA" sz="1600" b="1" dirty="0"/>
            <a:t>UBLAŽAVANJE RIZIKA</a:t>
          </a:r>
        </a:p>
      </dgm:t>
    </dgm:pt>
    <dgm:pt modelId="{E4F9267D-5378-4FE0-9A90-1D44CA939F78}" type="parTrans" cxnId="{74A33924-4242-46DA-8041-7B2C0D496449}">
      <dgm:prSet/>
      <dgm:spPr/>
      <dgm:t>
        <a:bodyPr/>
        <a:lstStyle/>
        <a:p>
          <a:endParaRPr lang="hr-BA"/>
        </a:p>
      </dgm:t>
    </dgm:pt>
    <dgm:pt modelId="{CA31173F-922D-495D-84EC-74DABABB9AAA}" type="sibTrans" cxnId="{74A33924-4242-46DA-8041-7B2C0D496449}">
      <dgm:prSet/>
      <dgm:spPr/>
      <dgm:t>
        <a:bodyPr/>
        <a:lstStyle/>
        <a:p>
          <a:endParaRPr lang="hr-BA"/>
        </a:p>
      </dgm:t>
    </dgm:pt>
    <dgm:pt modelId="{FBC7512F-5BBB-4D49-8AED-DDEB0B5D4841}">
      <dgm:prSet phldrT="[Text]" custT="1"/>
      <dgm:spPr/>
      <dgm:t>
        <a:bodyPr/>
        <a:lstStyle/>
        <a:p>
          <a:r>
            <a:rPr lang="hr-BA" sz="1600" dirty="0"/>
            <a:t>Određivanje distribucije vjerojatnosti</a:t>
          </a:r>
        </a:p>
      </dgm:t>
    </dgm:pt>
    <dgm:pt modelId="{18D6BD15-03BB-42E8-9A9A-D8804C2A0409}" type="parTrans" cxnId="{AA95E2E2-837B-4820-A2DC-840345D12B05}">
      <dgm:prSet/>
      <dgm:spPr/>
      <dgm:t>
        <a:bodyPr/>
        <a:lstStyle/>
        <a:p>
          <a:endParaRPr lang="hr-BA"/>
        </a:p>
      </dgm:t>
    </dgm:pt>
    <dgm:pt modelId="{5AF0D092-670D-4A74-93BC-C8D06E146AEB}" type="sibTrans" cxnId="{AA95E2E2-837B-4820-A2DC-840345D12B05}">
      <dgm:prSet/>
      <dgm:spPr/>
      <dgm:t>
        <a:bodyPr/>
        <a:lstStyle/>
        <a:p>
          <a:endParaRPr lang="hr-BA"/>
        </a:p>
      </dgm:t>
    </dgm:pt>
    <dgm:pt modelId="{3B1B7BD4-CFAB-4376-A63D-B376229F0189}">
      <dgm:prSet phldrT="[Text]" custT="1"/>
      <dgm:spPr/>
      <dgm:t>
        <a:bodyPr/>
        <a:lstStyle/>
        <a:p>
          <a:r>
            <a:rPr lang="hr-BA" sz="1600" dirty="0"/>
            <a:t>Definiranje metoda koje će se provoditi kako bi se smanjile rizične posljedice</a:t>
          </a:r>
        </a:p>
      </dgm:t>
    </dgm:pt>
    <dgm:pt modelId="{45111DE9-ADB3-4F8F-9D05-24FB3FC395BE}" type="parTrans" cxnId="{36B08B93-BAC3-4C4D-AF9E-84EAB22431BD}">
      <dgm:prSet/>
      <dgm:spPr/>
      <dgm:t>
        <a:bodyPr/>
        <a:lstStyle/>
        <a:p>
          <a:endParaRPr lang="hr-BA"/>
        </a:p>
      </dgm:t>
    </dgm:pt>
    <dgm:pt modelId="{3A6FCF04-ABAB-4DA3-8CD7-FB61AC787173}" type="sibTrans" cxnId="{36B08B93-BAC3-4C4D-AF9E-84EAB22431BD}">
      <dgm:prSet/>
      <dgm:spPr/>
      <dgm:t>
        <a:bodyPr/>
        <a:lstStyle/>
        <a:p>
          <a:endParaRPr lang="hr-BA"/>
        </a:p>
      </dgm:t>
    </dgm:pt>
    <dgm:pt modelId="{3806A54C-3D50-456B-B795-64F66158DFF5}">
      <dgm:prSet custT="1"/>
      <dgm:spPr/>
      <dgm:t>
        <a:bodyPr/>
        <a:lstStyle/>
        <a:p>
          <a:r>
            <a:rPr lang="hr-BA" sz="1600" dirty="0"/>
            <a:t> Analiza scenarija</a:t>
          </a:r>
        </a:p>
      </dgm:t>
    </dgm:pt>
    <dgm:pt modelId="{E1A8D110-6F3B-44CE-92DC-169313E9C5FC}" type="parTrans" cxnId="{89FBB509-04EC-4BF0-94B5-31E3BB1C78C2}">
      <dgm:prSet/>
      <dgm:spPr/>
      <dgm:t>
        <a:bodyPr/>
        <a:lstStyle/>
        <a:p>
          <a:endParaRPr lang="hr-BA"/>
        </a:p>
      </dgm:t>
    </dgm:pt>
    <dgm:pt modelId="{BF5CECE0-A0AB-4907-82F8-263F74F8DA78}" type="sibTrans" cxnId="{89FBB509-04EC-4BF0-94B5-31E3BB1C78C2}">
      <dgm:prSet/>
      <dgm:spPr/>
      <dgm:t>
        <a:bodyPr/>
        <a:lstStyle/>
        <a:p>
          <a:endParaRPr lang="hr-BA"/>
        </a:p>
      </dgm:t>
    </dgm:pt>
    <dgm:pt modelId="{A542FF3D-83A1-4061-930E-72D192D93D10}">
      <dgm:prSet/>
      <dgm:spPr/>
      <dgm:t>
        <a:bodyPr/>
        <a:lstStyle/>
        <a:p>
          <a:endParaRPr lang="hr-BA" sz="1000"/>
        </a:p>
      </dgm:t>
    </dgm:pt>
    <dgm:pt modelId="{E45A4AA1-9F2C-4854-93F0-B36E04E099EC}" type="parTrans" cxnId="{B97928B5-2A24-47E2-B385-5118686D80E0}">
      <dgm:prSet/>
      <dgm:spPr/>
      <dgm:t>
        <a:bodyPr/>
        <a:lstStyle/>
        <a:p>
          <a:endParaRPr lang="hr-BA"/>
        </a:p>
      </dgm:t>
    </dgm:pt>
    <dgm:pt modelId="{B521980C-958B-4634-A3EE-366DDA43479E}" type="sibTrans" cxnId="{B97928B5-2A24-47E2-B385-5118686D80E0}">
      <dgm:prSet/>
      <dgm:spPr/>
      <dgm:t>
        <a:bodyPr/>
        <a:lstStyle/>
        <a:p>
          <a:endParaRPr lang="hr-BA"/>
        </a:p>
      </dgm:t>
    </dgm:pt>
    <dgm:pt modelId="{66D1233B-E4EB-4F07-9569-D5F40D10B582}">
      <dgm:prSet phldrT="[Text]"/>
      <dgm:spPr/>
      <dgm:t>
        <a:bodyPr/>
        <a:lstStyle/>
        <a:p>
          <a:endParaRPr lang="hr-BA" sz="1100"/>
        </a:p>
      </dgm:t>
    </dgm:pt>
    <dgm:pt modelId="{5EC38D89-720D-4328-B3C0-1627E0494537}" type="parTrans" cxnId="{67ED8BA8-DB8C-4564-BFD4-2570FA239036}">
      <dgm:prSet/>
      <dgm:spPr/>
      <dgm:t>
        <a:bodyPr/>
        <a:lstStyle/>
        <a:p>
          <a:endParaRPr lang="hr-BA"/>
        </a:p>
      </dgm:t>
    </dgm:pt>
    <dgm:pt modelId="{B0BEC6D5-3E7F-4DFD-AE6F-73405D4EDDDF}" type="sibTrans" cxnId="{67ED8BA8-DB8C-4564-BFD4-2570FA239036}">
      <dgm:prSet/>
      <dgm:spPr/>
      <dgm:t>
        <a:bodyPr/>
        <a:lstStyle/>
        <a:p>
          <a:endParaRPr lang="hr-BA"/>
        </a:p>
      </dgm:t>
    </dgm:pt>
    <dgm:pt modelId="{096A220E-27A1-4B5D-B7FF-51A728589D02}">
      <dgm:prSet phldrT="[Text]"/>
      <dgm:spPr/>
      <dgm:t>
        <a:bodyPr/>
        <a:lstStyle/>
        <a:p>
          <a:endParaRPr lang="hr-BA" sz="1100"/>
        </a:p>
      </dgm:t>
    </dgm:pt>
    <dgm:pt modelId="{B7E85828-FBB4-416D-8FD6-EBD483656980}" type="parTrans" cxnId="{0279EBF7-0B53-4A42-9E0A-41ED8AA607BA}">
      <dgm:prSet/>
      <dgm:spPr/>
      <dgm:t>
        <a:bodyPr/>
        <a:lstStyle/>
        <a:p>
          <a:endParaRPr lang="hr-BA"/>
        </a:p>
      </dgm:t>
    </dgm:pt>
    <dgm:pt modelId="{42A37ED2-7C4D-48FE-B1E5-7B03AF0FC20F}" type="sibTrans" cxnId="{0279EBF7-0B53-4A42-9E0A-41ED8AA607BA}">
      <dgm:prSet/>
      <dgm:spPr/>
      <dgm:t>
        <a:bodyPr/>
        <a:lstStyle/>
        <a:p>
          <a:endParaRPr lang="hr-BA"/>
        </a:p>
      </dgm:t>
    </dgm:pt>
    <dgm:pt modelId="{A4DA466D-44C1-4F76-B518-A5C9560C2AFE}">
      <dgm:prSet phldrT="[Text]" custT="1"/>
      <dgm:spPr/>
      <dgm:t>
        <a:bodyPr/>
        <a:lstStyle/>
        <a:p>
          <a:r>
            <a:rPr lang="hr-BA" sz="1600" dirty="0"/>
            <a:t>Izračun krajnjih rezultata projekta primjenom Monte Carlo analize (opcionalno)</a:t>
          </a:r>
        </a:p>
      </dgm:t>
    </dgm:pt>
    <dgm:pt modelId="{F158756F-CF70-43D1-82BD-B495E28E4799}" type="parTrans" cxnId="{E5BD8392-555A-4493-846F-6873BBE90ABA}">
      <dgm:prSet/>
      <dgm:spPr/>
      <dgm:t>
        <a:bodyPr/>
        <a:lstStyle/>
        <a:p>
          <a:endParaRPr lang="hr-HR"/>
        </a:p>
      </dgm:t>
    </dgm:pt>
    <dgm:pt modelId="{0A0065C9-6060-4B18-ACCA-2C390CBAE7E9}" type="sibTrans" cxnId="{E5BD8392-555A-4493-846F-6873BBE90ABA}">
      <dgm:prSet/>
      <dgm:spPr/>
      <dgm:t>
        <a:bodyPr/>
        <a:lstStyle/>
        <a:p>
          <a:endParaRPr lang="hr-HR"/>
        </a:p>
      </dgm:t>
    </dgm:pt>
    <dgm:pt modelId="{9EA01ED7-ECA7-4B03-8A4A-4143ADE55B2A}" type="pres">
      <dgm:prSet presAssocID="{A6F24622-F755-4A6B-B308-40A7FA8B209E}" presName="linearFlow" presStyleCnt="0">
        <dgm:presLayoutVars>
          <dgm:dir/>
          <dgm:resizeHandles val="exact"/>
        </dgm:presLayoutVars>
      </dgm:prSet>
      <dgm:spPr/>
    </dgm:pt>
    <dgm:pt modelId="{978ABB33-9393-488B-8310-9AAC02845566}" type="pres">
      <dgm:prSet presAssocID="{306B7B4A-111F-4543-81D7-5B37468A52C9}" presName="composite" presStyleCnt="0"/>
      <dgm:spPr/>
    </dgm:pt>
    <dgm:pt modelId="{A50D2B94-A847-4EC5-B98A-AD3618582252}" type="pres">
      <dgm:prSet presAssocID="{306B7B4A-111F-4543-81D7-5B37468A52C9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703F155-3886-4BDF-8BE5-5B60AA5A5223}" type="pres">
      <dgm:prSet presAssocID="{306B7B4A-111F-4543-81D7-5B37468A52C9}" presName="txShp" presStyleLbl="node1" presStyleIdx="0" presStyleCnt="4">
        <dgm:presLayoutVars>
          <dgm:bulletEnabled val="1"/>
        </dgm:presLayoutVars>
      </dgm:prSet>
      <dgm:spPr/>
    </dgm:pt>
    <dgm:pt modelId="{7F3EDDDC-A241-407D-BA50-3746305C0A2E}" type="pres">
      <dgm:prSet presAssocID="{3FA138AE-0EEF-4E3A-BAEA-137056B20444}" presName="spacing" presStyleCnt="0"/>
      <dgm:spPr/>
    </dgm:pt>
    <dgm:pt modelId="{336F19C9-9CA5-464B-B0A8-78E13785A972}" type="pres">
      <dgm:prSet presAssocID="{B7CF8A1A-D625-4E90-AB23-3AF7A064B193}" presName="composite" presStyleCnt="0"/>
      <dgm:spPr/>
    </dgm:pt>
    <dgm:pt modelId="{3EC9243D-89A0-4543-8095-FC2EDC896896}" type="pres">
      <dgm:prSet presAssocID="{B7CF8A1A-D625-4E90-AB23-3AF7A064B193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2A3FF15-75B4-4E60-AA0A-44D68C8A787A}" type="pres">
      <dgm:prSet presAssocID="{B7CF8A1A-D625-4E90-AB23-3AF7A064B193}" presName="txShp" presStyleLbl="node1" presStyleIdx="1" presStyleCnt="4">
        <dgm:presLayoutVars>
          <dgm:bulletEnabled val="1"/>
        </dgm:presLayoutVars>
      </dgm:prSet>
      <dgm:spPr/>
    </dgm:pt>
    <dgm:pt modelId="{8A3C86CC-E8CE-4B4E-A9E9-F869D33D452E}" type="pres">
      <dgm:prSet presAssocID="{56915DEB-C2EF-43A9-9D44-67524AE42EA4}" presName="spacing" presStyleCnt="0"/>
      <dgm:spPr/>
    </dgm:pt>
    <dgm:pt modelId="{3E16238B-3876-4929-BD48-9E50C3418B3A}" type="pres">
      <dgm:prSet presAssocID="{0F6F10E2-4467-42F0-885E-65FF8B21F28B}" presName="composite" presStyleCnt="0"/>
      <dgm:spPr/>
    </dgm:pt>
    <dgm:pt modelId="{04AB6041-B148-4FD8-9325-B6680DD66AB5}" type="pres">
      <dgm:prSet presAssocID="{0F6F10E2-4467-42F0-885E-65FF8B21F28B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5552896-2EEC-487E-8407-54F5C8867765}" type="pres">
      <dgm:prSet presAssocID="{0F6F10E2-4467-42F0-885E-65FF8B21F28B}" presName="txShp" presStyleLbl="node1" presStyleIdx="2" presStyleCnt="4">
        <dgm:presLayoutVars>
          <dgm:bulletEnabled val="1"/>
        </dgm:presLayoutVars>
      </dgm:prSet>
      <dgm:spPr/>
    </dgm:pt>
    <dgm:pt modelId="{22C16A09-7263-4725-B967-ABCB00C79250}" type="pres">
      <dgm:prSet presAssocID="{9A737FE7-5B40-46FA-AA02-76AEFE3DC262}" presName="spacing" presStyleCnt="0"/>
      <dgm:spPr/>
    </dgm:pt>
    <dgm:pt modelId="{35DE3A10-5025-4769-822A-B684C0100109}" type="pres">
      <dgm:prSet presAssocID="{E72D6051-4C78-4183-8159-54AB30227E33}" presName="composite" presStyleCnt="0"/>
      <dgm:spPr/>
    </dgm:pt>
    <dgm:pt modelId="{BEE3B374-ED12-43F9-9C35-93953CC2F1DA}" type="pres">
      <dgm:prSet presAssocID="{E72D6051-4C78-4183-8159-54AB30227E33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2793586D-ECE4-4825-A35B-ADC4D2DAAE8B}" type="pres">
      <dgm:prSet presAssocID="{E72D6051-4C78-4183-8159-54AB30227E33}" presName="txShp" presStyleLbl="node1" presStyleIdx="3" presStyleCnt="4">
        <dgm:presLayoutVars>
          <dgm:bulletEnabled val="1"/>
        </dgm:presLayoutVars>
      </dgm:prSet>
      <dgm:spPr/>
    </dgm:pt>
  </dgm:ptLst>
  <dgm:cxnLst>
    <dgm:cxn modelId="{89FBB509-04EC-4BF0-94B5-31E3BB1C78C2}" srcId="{306B7B4A-111F-4543-81D7-5B37468A52C9}" destId="{3806A54C-3D50-456B-B795-64F66158DFF5}" srcOrd="1" destOrd="0" parTransId="{E1A8D110-6F3B-44CE-92DC-169313E9C5FC}" sibTransId="{BF5CECE0-A0AB-4907-82F8-263F74F8DA78}"/>
    <dgm:cxn modelId="{74A33924-4242-46DA-8041-7B2C0D496449}" srcId="{A6F24622-F755-4A6B-B308-40A7FA8B209E}" destId="{E72D6051-4C78-4183-8159-54AB30227E33}" srcOrd="3" destOrd="0" parTransId="{E4F9267D-5378-4FE0-9A90-1D44CA939F78}" sibTransId="{CA31173F-922D-495D-84EC-74DABABB9AAA}"/>
    <dgm:cxn modelId="{DFF20536-B0B9-4D56-8F6A-18F1704BFA2F}" type="presOf" srcId="{306B7B4A-111F-4543-81D7-5B37468A52C9}" destId="{8703F155-3886-4BDF-8BE5-5B60AA5A5223}" srcOrd="0" destOrd="0" presId="urn:microsoft.com/office/officeart/2005/8/layout/vList3"/>
    <dgm:cxn modelId="{A3B6DB3F-3CBF-4423-96C0-C0721BEE1CFB}" srcId="{B7CF8A1A-D625-4E90-AB23-3AF7A064B193}" destId="{ACCC035C-AE0A-4DB6-AF28-87C3E16F3DDC}" srcOrd="0" destOrd="0" parTransId="{BAA2ED41-195E-4E7C-9FEF-CA213295158F}" sibTransId="{B6F32574-DFB6-4FB3-8E5D-571CB9CE1360}"/>
    <dgm:cxn modelId="{305AA64A-031E-4617-AA05-37AEC959EBE1}" type="presOf" srcId="{ACCC035C-AE0A-4DB6-AF28-87C3E16F3DDC}" destId="{92A3FF15-75B4-4E60-AA0A-44D68C8A787A}" srcOrd="0" destOrd="1" presId="urn:microsoft.com/office/officeart/2005/8/layout/vList3"/>
    <dgm:cxn modelId="{D1ECC84C-D2D3-4DDA-A1E9-4DCA99F80F58}" type="presOf" srcId="{FBC7512F-5BBB-4D49-8AED-DDEB0B5D4841}" destId="{15552896-2EEC-487E-8407-54F5C8867765}" srcOrd="0" destOrd="1" presId="urn:microsoft.com/office/officeart/2005/8/layout/vList3"/>
    <dgm:cxn modelId="{9070464D-D180-4836-8D57-703D1529D8EB}" type="presOf" srcId="{A6F24622-F755-4A6B-B308-40A7FA8B209E}" destId="{9EA01ED7-ECA7-4B03-8A4A-4143ADE55B2A}" srcOrd="0" destOrd="0" presId="urn:microsoft.com/office/officeart/2005/8/layout/vList3"/>
    <dgm:cxn modelId="{1BC8C94E-2F6F-43F7-BADC-A3631251A86B}" type="presOf" srcId="{A9EF4A86-2315-438C-88A8-CBF105F449A3}" destId="{8703F155-3886-4BDF-8BE5-5B60AA5A5223}" srcOrd="0" destOrd="1" presId="urn:microsoft.com/office/officeart/2005/8/layout/vList3"/>
    <dgm:cxn modelId="{7404DB5A-C187-47C4-ACC7-D9C2A7C9523D}" type="presOf" srcId="{66D1233B-E4EB-4F07-9569-D5F40D10B582}" destId="{15552896-2EEC-487E-8407-54F5C8867765}" srcOrd="0" destOrd="4" presId="urn:microsoft.com/office/officeart/2005/8/layout/vList3"/>
    <dgm:cxn modelId="{18BEBC7C-594F-45DC-BDA7-B988528B256B}" srcId="{A6F24622-F755-4A6B-B308-40A7FA8B209E}" destId="{306B7B4A-111F-4543-81D7-5B37468A52C9}" srcOrd="0" destOrd="0" parTransId="{6A57D85A-B650-4FF0-8623-DA44248AC2C0}" sibTransId="{3FA138AE-0EEF-4E3A-BAEA-137056B20444}"/>
    <dgm:cxn modelId="{BC443184-16DC-4357-A31C-62360137739C}" type="presOf" srcId="{A4DA466D-44C1-4F76-B518-A5C9560C2AFE}" destId="{15552896-2EEC-487E-8407-54F5C8867765}" srcOrd="0" destOrd="2" presId="urn:microsoft.com/office/officeart/2005/8/layout/vList3"/>
    <dgm:cxn modelId="{C579D087-25A1-406E-8AF2-C3C8F06FCDDB}" srcId="{A6F24622-F755-4A6B-B308-40A7FA8B209E}" destId="{B7CF8A1A-D625-4E90-AB23-3AF7A064B193}" srcOrd="1" destOrd="0" parTransId="{24620FB8-A16B-4AFB-9319-D30DA81FE405}" sibTransId="{56915DEB-C2EF-43A9-9D44-67524AE42EA4}"/>
    <dgm:cxn modelId="{E5BD8392-555A-4493-846F-6873BBE90ABA}" srcId="{0F6F10E2-4467-42F0-885E-65FF8B21F28B}" destId="{A4DA466D-44C1-4F76-B518-A5C9560C2AFE}" srcOrd="1" destOrd="0" parTransId="{F158756F-CF70-43D1-82BD-B495E28E4799}" sibTransId="{0A0065C9-6060-4B18-ACCA-2C390CBAE7E9}"/>
    <dgm:cxn modelId="{36B08B93-BAC3-4C4D-AF9E-84EAB22431BD}" srcId="{E72D6051-4C78-4183-8159-54AB30227E33}" destId="{3B1B7BD4-CFAB-4376-A63D-B376229F0189}" srcOrd="0" destOrd="0" parTransId="{45111DE9-ADB3-4F8F-9D05-24FB3FC395BE}" sibTransId="{3A6FCF04-ABAB-4DA3-8CD7-FB61AC787173}"/>
    <dgm:cxn modelId="{736B0C9F-4F7A-4F7B-B24A-668C4AD03255}" type="presOf" srcId="{0F6F10E2-4467-42F0-885E-65FF8B21F28B}" destId="{15552896-2EEC-487E-8407-54F5C8867765}" srcOrd="0" destOrd="0" presId="urn:microsoft.com/office/officeart/2005/8/layout/vList3"/>
    <dgm:cxn modelId="{3FDA4BA0-BB96-48BA-91E2-F395395C4537}" type="presOf" srcId="{3B1B7BD4-CFAB-4376-A63D-B376229F0189}" destId="{2793586D-ECE4-4825-A35B-ADC4D2DAAE8B}" srcOrd="0" destOrd="1" presId="urn:microsoft.com/office/officeart/2005/8/layout/vList3"/>
    <dgm:cxn modelId="{67ED8BA8-DB8C-4564-BFD4-2570FA239036}" srcId="{0F6F10E2-4467-42F0-885E-65FF8B21F28B}" destId="{66D1233B-E4EB-4F07-9569-D5F40D10B582}" srcOrd="3" destOrd="0" parTransId="{5EC38D89-720D-4328-B3C0-1627E0494537}" sibTransId="{B0BEC6D5-3E7F-4DFD-AE6F-73405D4EDDDF}"/>
    <dgm:cxn modelId="{B97928B5-2A24-47E2-B385-5118686D80E0}" srcId="{306B7B4A-111F-4543-81D7-5B37468A52C9}" destId="{A542FF3D-83A1-4061-930E-72D192D93D10}" srcOrd="2" destOrd="0" parTransId="{E45A4AA1-9F2C-4854-93F0-B36E04E099EC}" sibTransId="{B521980C-958B-4634-A3EE-366DDA43479E}"/>
    <dgm:cxn modelId="{731713B8-6DDA-4268-96F0-621FCCD42DFD}" type="presOf" srcId="{096A220E-27A1-4B5D-B7FF-51A728589D02}" destId="{15552896-2EEC-487E-8407-54F5C8867765}" srcOrd="0" destOrd="3" presId="urn:microsoft.com/office/officeart/2005/8/layout/vList3"/>
    <dgm:cxn modelId="{1483D5C0-6431-4B59-86BE-8EC97902A1AF}" type="presOf" srcId="{A542FF3D-83A1-4061-930E-72D192D93D10}" destId="{8703F155-3886-4BDF-8BE5-5B60AA5A5223}" srcOrd="0" destOrd="3" presId="urn:microsoft.com/office/officeart/2005/8/layout/vList3"/>
    <dgm:cxn modelId="{DBEE10C4-2CA4-4F55-A3FA-C93830C239C5}" type="presOf" srcId="{B7CF8A1A-D625-4E90-AB23-3AF7A064B193}" destId="{92A3FF15-75B4-4E60-AA0A-44D68C8A787A}" srcOrd="0" destOrd="0" presId="urn:microsoft.com/office/officeart/2005/8/layout/vList3"/>
    <dgm:cxn modelId="{9E2128C4-5196-454F-939C-B6DED250AE7F}" srcId="{306B7B4A-111F-4543-81D7-5B37468A52C9}" destId="{A9EF4A86-2315-438C-88A8-CBF105F449A3}" srcOrd="0" destOrd="0" parTransId="{B8574270-646E-47D6-B8B6-6B98094428A0}" sibTransId="{DFDEBED9-39FE-45E2-9DDF-A48E86FF86FD}"/>
    <dgm:cxn modelId="{2FD5E2C5-96FE-4BE7-AC44-15327103888C}" type="presOf" srcId="{3806A54C-3D50-456B-B795-64F66158DFF5}" destId="{8703F155-3886-4BDF-8BE5-5B60AA5A5223}" srcOrd="0" destOrd="2" presId="urn:microsoft.com/office/officeart/2005/8/layout/vList3"/>
    <dgm:cxn modelId="{4C2F09D2-DE83-43EC-A45F-008D7851C606}" type="presOf" srcId="{E72D6051-4C78-4183-8159-54AB30227E33}" destId="{2793586D-ECE4-4825-A35B-ADC4D2DAAE8B}" srcOrd="0" destOrd="0" presId="urn:microsoft.com/office/officeart/2005/8/layout/vList3"/>
    <dgm:cxn modelId="{558F6ED8-7812-4378-A4DC-70165510F6AD}" srcId="{A6F24622-F755-4A6B-B308-40A7FA8B209E}" destId="{0F6F10E2-4467-42F0-885E-65FF8B21F28B}" srcOrd="2" destOrd="0" parTransId="{E00B9E05-6C69-4CA6-AD07-CED1D5345FE1}" sibTransId="{9A737FE7-5B40-46FA-AA02-76AEFE3DC262}"/>
    <dgm:cxn modelId="{AA95E2E2-837B-4820-A2DC-840345D12B05}" srcId="{0F6F10E2-4467-42F0-885E-65FF8B21F28B}" destId="{FBC7512F-5BBB-4D49-8AED-DDEB0B5D4841}" srcOrd="0" destOrd="0" parTransId="{18D6BD15-03BB-42E8-9A9A-D8804C2A0409}" sibTransId="{5AF0D092-670D-4A74-93BC-C8D06E146AEB}"/>
    <dgm:cxn modelId="{0279EBF7-0B53-4A42-9E0A-41ED8AA607BA}" srcId="{0F6F10E2-4467-42F0-885E-65FF8B21F28B}" destId="{096A220E-27A1-4B5D-B7FF-51A728589D02}" srcOrd="2" destOrd="0" parTransId="{B7E85828-FBB4-416D-8FD6-EBD483656980}" sibTransId="{42A37ED2-7C4D-48FE-B1E5-7B03AF0FC20F}"/>
    <dgm:cxn modelId="{A33C3292-4A6D-42C2-B119-244FA1A5E8F1}" type="presParOf" srcId="{9EA01ED7-ECA7-4B03-8A4A-4143ADE55B2A}" destId="{978ABB33-9393-488B-8310-9AAC02845566}" srcOrd="0" destOrd="0" presId="urn:microsoft.com/office/officeart/2005/8/layout/vList3"/>
    <dgm:cxn modelId="{94E9C780-FAC8-4D5B-BA36-E7C4F6D54DCD}" type="presParOf" srcId="{978ABB33-9393-488B-8310-9AAC02845566}" destId="{A50D2B94-A847-4EC5-B98A-AD3618582252}" srcOrd="0" destOrd="0" presId="urn:microsoft.com/office/officeart/2005/8/layout/vList3"/>
    <dgm:cxn modelId="{6BB47EAC-9B65-4D04-BD92-4BF0C50657D3}" type="presParOf" srcId="{978ABB33-9393-488B-8310-9AAC02845566}" destId="{8703F155-3886-4BDF-8BE5-5B60AA5A5223}" srcOrd="1" destOrd="0" presId="urn:microsoft.com/office/officeart/2005/8/layout/vList3"/>
    <dgm:cxn modelId="{41254BD8-2C67-43F9-BA5C-FC53B204B90F}" type="presParOf" srcId="{9EA01ED7-ECA7-4B03-8A4A-4143ADE55B2A}" destId="{7F3EDDDC-A241-407D-BA50-3746305C0A2E}" srcOrd="1" destOrd="0" presId="urn:microsoft.com/office/officeart/2005/8/layout/vList3"/>
    <dgm:cxn modelId="{FF11D4F8-30C1-4F07-9948-E5933F90A53B}" type="presParOf" srcId="{9EA01ED7-ECA7-4B03-8A4A-4143ADE55B2A}" destId="{336F19C9-9CA5-464B-B0A8-78E13785A972}" srcOrd="2" destOrd="0" presId="urn:microsoft.com/office/officeart/2005/8/layout/vList3"/>
    <dgm:cxn modelId="{6B6B4E41-D687-4AD3-8415-AD8AE54D0204}" type="presParOf" srcId="{336F19C9-9CA5-464B-B0A8-78E13785A972}" destId="{3EC9243D-89A0-4543-8095-FC2EDC896896}" srcOrd="0" destOrd="0" presId="urn:microsoft.com/office/officeart/2005/8/layout/vList3"/>
    <dgm:cxn modelId="{DD53E82F-BDA5-477F-A9ED-02D5569D0661}" type="presParOf" srcId="{336F19C9-9CA5-464B-B0A8-78E13785A972}" destId="{92A3FF15-75B4-4E60-AA0A-44D68C8A787A}" srcOrd="1" destOrd="0" presId="urn:microsoft.com/office/officeart/2005/8/layout/vList3"/>
    <dgm:cxn modelId="{9B562914-C1A5-4700-BE4F-B7E135234A9C}" type="presParOf" srcId="{9EA01ED7-ECA7-4B03-8A4A-4143ADE55B2A}" destId="{8A3C86CC-E8CE-4B4E-A9E9-F869D33D452E}" srcOrd="3" destOrd="0" presId="urn:microsoft.com/office/officeart/2005/8/layout/vList3"/>
    <dgm:cxn modelId="{FE482F30-014A-4AB9-BF60-3F55379D3D6A}" type="presParOf" srcId="{9EA01ED7-ECA7-4B03-8A4A-4143ADE55B2A}" destId="{3E16238B-3876-4929-BD48-9E50C3418B3A}" srcOrd="4" destOrd="0" presId="urn:microsoft.com/office/officeart/2005/8/layout/vList3"/>
    <dgm:cxn modelId="{7CFB28D2-0892-4ACC-930E-FE9A9D5F5BF5}" type="presParOf" srcId="{3E16238B-3876-4929-BD48-9E50C3418B3A}" destId="{04AB6041-B148-4FD8-9325-B6680DD66AB5}" srcOrd="0" destOrd="0" presId="urn:microsoft.com/office/officeart/2005/8/layout/vList3"/>
    <dgm:cxn modelId="{F8ADE26F-5580-45F6-8EE0-F5E41D6E425F}" type="presParOf" srcId="{3E16238B-3876-4929-BD48-9E50C3418B3A}" destId="{15552896-2EEC-487E-8407-54F5C8867765}" srcOrd="1" destOrd="0" presId="urn:microsoft.com/office/officeart/2005/8/layout/vList3"/>
    <dgm:cxn modelId="{4639B293-56AE-4F9C-90D0-364733B1BDD5}" type="presParOf" srcId="{9EA01ED7-ECA7-4B03-8A4A-4143ADE55B2A}" destId="{22C16A09-7263-4725-B967-ABCB00C79250}" srcOrd="5" destOrd="0" presId="urn:microsoft.com/office/officeart/2005/8/layout/vList3"/>
    <dgm:cxn modelId="{942CC403-C817-4471-8BC4-154009B0BAF4}" type="presParOf" srcId="{9EA01ED7-ECA7-4B03-8A4A-4143ADE55B2A}" destId="{35DE3A10-5025-4769-822A-B684C0100109}" srcOrd="6" destOrd="0" presId="urn:microsoft.com/office/officeart/2005/8/layout/vList3"/>
    <dgm:cxn modelId="{871F1891-9037-4FE2-B953-49B06B1A0195}" type="presParOf" srcId="{35DE3A10-5025-4769-822A-B684C0100109}" destId="{BEE3B374-ED12-43F9-9C35-93953CC2F1DA}" srcOrd="0" destOrd="0" presId="urn:microsoft.com/office/officeart/2005/8/layout/vList3"/>
    <dgm:cxn modelId="{FBF5B80C-FB59-4919-BE05-38C5DE3B9144}" type="presParOf" srcId="{35DE3A10-5025-4769-822A-B684C0100109}" destId="{2793586D-ECE4-4825-A35B-ADC4D2DAAE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4111F-4F13-4570-931E-6D5A42E33E41}" type="doc">
      <dgm:prSet loTypeId="urn:microsoft.com/office/officeart/2005/8/layout/process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r-HR"/>
        </a:p>
      </dgm:t>
    </dgm:pt>
    <dgm:pt modelId="{CB1454AB-EA3E-4F6E-AB63-7F543CE5C540}">
      <dgm:prSet phldrT="[Text]" custT="1"/>
      <dgm:spPr>
        <a:xfrm>
          <a:off x="3407" y="14463"/>
          <a:ext cx="2925003" cy="518399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r-HR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Projektna dokumentacija</a:t>
          </a:r>
        </a:p>
      </dgm:t>
    </dgm:pt>
    <dgm:pt modelId="{504BBDE0-63CB-412A-B9C3-397E0B04515E}" type="parTrans" cxnId="{09C421D2-8683-4312-B2CD-0C3903E9376A}">
      <dgm:prSet/>
      <dgm:spPr/>
      <dgm:t>
        <a:bodyPr/>
        <a:lstStyle/>
        <a:p>
          <a:endParaRPr lang="hr-HR" sz="900"/>
        </a:p>
      </dgm:t>
    </dgm:pt>
    <dgm:pt modelId="{6023FB30-F2E5-4AF0-A2B7-471B86C41562}" type="sibTrans" cxnId="{09C421D2-8683-4312-B2CD-0C3903E9376A}">
      <dgm:prSet custT="1"/>
      <dgm:spPr>
        <a:xfrm>
          <a:off x="3371831" y="-176856"/>
          <a:ext cx="940050" cy="728241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hr-HR" sz="9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628C2E4-CBDE-4BB1-A87F-D4AB1B1BCF74}">
      <dgm:prSet phldrT="[Text]" custT="1"/>
      <dgm:spPr>
        <a:xfrm>
          <a:off x="602504" y="360063"/>
          <a:ext cx="2925003" cy="7776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JN Izrađivač</a:t>
          </a:r>
        </a:p>
      </dgm:t>
    </dgm:pt>
    <dgm:pt modelId="{0672BC8E-31C4-420B-9654-3512E8EF9D4A}" type="parTrans" cxnId="{4019C47E-2432-4307-AA4A-7F156FFCEA77}">
      <dgm:prSet/>
      <dgm:spPr/>
      <dgm:t>
        <a:bodyPr/>
        <a:lstStyle/>
        <a:p>
          <a:endParaRPr lang="hr-HR" sz="900"/>
        </a:p>
      </dgm:t>
    </dgm:pt>
    <dgm:pt modelId="{7E6D70C5-8347-48BC-B34D-D51B8CCD847F}" type="sibTrans" cxnId="{4019C47E-2432-4307-AA4A-7F156FFCEA77}">
      <dgm:prSet/>
      <dgm:spPr/>
      <dgm:t>
        <a:bodyPr/>
        <a:lstStyle/>
        <a:p>
          <a:endParaRPr lang="hr-HR" sz="900"/>
        </a:p>
      </dgm:t>
    </dgm:pt>
    <dgm:pt modelId="{CD6C48A2-D014-43E2-BE9E-9A2AFB64D106}">
      <dgm:prSet phldrT="[Text]" custT="1"/>
      <dgm:spPr>
        <a:xfrm>
          <a:off x="602504" y="360063"/>
          <a:ext cx="2925003" cy="7776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Idejno rješenje/studija izvodljivosti</a:t>
          </a:r>
        </a:p>
      </dgm:t>
    </dgm:pt>
    <dgm:pt modelId="{92554077-20F4-486A-B407-872509C4816D}" type="parTrans" cxnId="{C4A3774C-1FCD-4F8B-B35F-59B97AC36C8A}">
      <dgm:prSet/>
      <dgm:spPr/>
      <dgm:t>
        <a:bodyPr/>
        <a:lstStyle/>
        <a:p>
          <a:endParaRPr lang="hr-HR" sz="900"/>
        </a:p>
      </dgm:t>
    </dgm:pt>
    <dgm:pt modelId="{21711BAF-CA3C-45F4-89F1-F4AA9B272CD5}" type="sibTrans" cxnId="{C4A3774C-1FCD-4F8B-B35F-59B97AC36C8A}">
      <dgm:prSet/>
      <dgm:spPr/>
      <dgm:t>
        <a:bodyPr/>
        <a:lstStyle/>
        <a:p>
          <a:endParaRPr lang="hr-HR" sz="900"/>
        </a:p>
      </dgm:t>
    </dgm:pt>
    <dgm:pt modelId="{A186BF72-65C0-4B83-8431-358BF4D989F7}">
      <dgm:prSet phldrT="[Text]" custT="1"/>
      <dgm:spPr>
        <a:xfrm>
          <a:off x="602504" y="360063"/>
          <a:ext cx="2925003" cy="7776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Glavni projekt</a:t>
          </a:r>
        </a:p>
      </dgm:t>
    </dgm:pt>
    <dgm:pt modelId="{549584A3-55FF-4C26-9362-142D16767D6B}" type="parTrans" cxnId="{A8579D05-F2A2-4FDB-945B-45B518A594A3}">
      <dgm:prSet/>
      <dgm:spPr/>
      <dgm:t>
        <a:bodyPr/>
        <a:lstStyle/>
        <a:p>
          <a:endParaRPr lang="hr-HR" sz="900"/>
        </a:p>
      </dgm:t>
    </dgm:pt>
    <dgm:pt modelId="{5A8A3FFA-9A7E-488A-A9B2-775DFB00641E}" type="sibTrans" cxnId="{A8579D05-F2A2-4FDB-945B-45B518A594A3}">
      <dgm:prSet/>
      <dgm:spPr/>
      <dgm:t>
        <a:bodyPr/>
        <a:lstStyle/>
        <a:p>
          <a:endParaRPr lang="hr-HR" sz="900"/>
        </a:p>
      </dgm:t>
    </dgm:pt>
    <dgm:pt modelId="{C6BC2416-4BFE-4CAB-AB80-618656F14C5B}">
      <dgm:prSet custT="1"/>
      <dgm:spPr>
        <a:xfrm>
          <a:off x="4702091" y="14463"/>
          <a:ext cx="2925003" cy="518399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r-HR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Provedba projekta</a:t>
          </a:r>
        </a:p>
      </dgm:t>
    </dgm:pt>
    <dgm:pt modelId="{4B366C98-4ECF-48CC-912D-92AFE83CA73D}" type="parTrans" cxnId="{D1A3AFD2-7098-42DE-B9E6-8FA36F695A8C}">
      <dgm:prSet/>
      <dgm:spPr/>
      <dgm:t>
        <a:bodyPr/>
        <a:lstStyle/>
        <a:p>
          <a:endParaRPr lang="hr-HR" sz="900"/>
        </a:p>
      </dgm:t>
    </dgm:pt>
    <dgm:pt modelId="{0A6091A7-6668-4F4F-9176-51F366020E1A}" type="sibTrans" cxnId="{D1A3AFD2-7098-42DE-B9E6-8FA36F695A8C}">
      <dgm:prSet/>
      <dgm:spPr/>
      <dgm:t>
        <a:bodyPr/>
        <a:lstStyle/>
        <a:p>
          <a:endParaRPr lang="hr-HR" sz="900"/>
        </a:p>
      </dgm:t>
    </dgm:pt>
    <dgm:pt modelId="{619E16B6-4FEE-4BA5-847C-D71E8EED6D11}">
      <dgm:prSet custT="1"/>
      <dgm:spPr>
        <a:xfrm>
          <a:off x="5301188" y="360063"/>
          <a:ext cx="2925003" cy="7776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JN Izvođač radova</a:t>
          </a:r>
        </a:p>
      </dgm:t>
    </dgm:pt>
    <dgm:pt modelId="{74DFE755-2171-4575-A67E-87A6E612F8A1}" type="parTrans" cxnId="{C91E4FC5-7825-4CC5-8078-783FD512487D}">
      <dgm:prSet/>
      <dgm:spPr/>
      <dgm:t>
        <a:bodyPr/>
        <a:lstStyle/>
        <a:p>
          <a:endParaRPr lang="hr-HR" sz="900"/>
        </a:p>
      </dgm:t>
    </dgm:pt>
    <dgm:pt modelId="{2812A350-B0FB-4FA0-B11B-C896D947E954}" type="sibTrans" cxnId="{C91E4FC5-7825-4CC5-8078-783FD512487D}">
      <dgm:prSet/>
      <dgm:spPr/>
      <dgm:t>
        <a:bodyPr/>
        <a:lstStyle/>
        <a:p>
          <a:endParaRPr lang="hr-HR" sz="900"/>
        </a:p>
      </dgm:t>
    </dgm:pt>
    <dgm:pt modelId="{7417B5FB-60B3-45CA-8AD1-ED0BD954AEF0}">
      <dgm:prSet custT="1"/>
      <dgm:spPr>
        <a:xfrm>
          <a:off x="5301188" y="360063"/>
          <a:ext cx="2925003" cy="7776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Izgradnja</a:t>
          </a:r>
        </a:p>
      </dgm:t>
    </dgm:pt>
    <dgm:pt modelId="{119901E9-087C-4EDC-BCBA-CFF17B15D752}" type="parTrans" cxnId="{2BE789F6-8495-49C3-AFB5-79ED19FCAFC9}">
      <dgm:prSet/>
      <dgm:spPr/>
      <dgm:t>
        <a:bodyPr/>
        <a:lstStyle/>
        <a:p>
          <a:endParaRPr lang="hr-HR" sz="900"/>
        </a:p>
      </dgm:t>
    </dgm:pt>
    <dgm:pt modelId="{732DC8BE-75F1-40B2-A6D1-F63C67C99727}" type="sibTrans" cxnId="{2BE789F6-8495-49C3-AFB5-79ED19FCAFC9}">
      <dgm:prSet/>
      <dgm:spPr/>
      <dgm:t>
        <a:bodyPr/>
        <a:lstStyle/>
        <a:p>
          <a:endParaRPr lang="hr-HR" sz="900"/>
        </a:p>
      </dgm:t>
    </dgm:pt>
    <dgm:pt modelId="{DB965ACA-A8CC-4C01-B509-FD4FD693EAD6}">
      <dgm:prSet custT="1"/>
      <dgm:spPr>
        <a:xfrm>
          <a:off x="5301188" y="360063"/>
          <a:ext cx="2925003" cy="7776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Početak poslovanja</a:t>
          </a:r>
        </a:p>
      </dgm:t>
    </dgm:pt>
    <dgm:pt modelId="{D267B310-5B70-40B1-9BB0-6CCC305F70AA}" type="parTrans" cxnId="{8E19F493-387A-43CE-B8F0-06EC788E1021}">
      <dgm:prSet/>
      <dgm:spPr/>
      <dgm:t>
        <a:bodyPr/>
        <a:lstStyle/>
        <a:p>
          <a:endParaRPr lang="hr-HR" sz="900"/>
        </a:p>
      </dgm:t>
    </dgm:pt>
    <dgm:pt modelId="{4CCEDD40-CFF9-4AF1-B0BB-FCA30F1645B5}" type="sibTrans" cxnId="{8E19F493-387A-43CE-B8F0-06EC788E1021}">
      <dgm:prSet/>
      <dgm:spPr/>
      <dgm:t>
        <a:bodyPr/>
        <a:lstStyle/>
        <a:p>
          <a:endParaRPr lang="hr-HR" sz="900"/>
        </a:p>
      </dgm:t>
    </dgm:pt>
    <dgm:pt modelId="{533A6D0B-05EB-41C8-8816-E37D6618B25C}" type="pres">
      <dgm:prSet presAssocID="{56D4111F-4F13-4570-931E-6D5A42E33E41}" presName="linearFlow" presStyleCnt="0">
        <dgm:presLayoutVars>
          <dgm:dir/>
          <dgm:animLvl val="lvl"/>
          <dgm:resizeHandles val="exact"/>
        </dgm:presLayoutVars>
      </dgm:prSet>
      <dgm:spPr/>
    </dgm:pt>
    <dgm:pt modelId="{F6D9630C-ABA8-4DB0-9A2F-A4C4D9F1F761}" type="pres">
      <dgm:prSet presAssocID="{CB1454AB-EA3E-4F6E-AB63-7F543CE5C540}" presName="composite" presStyleCnt="0"/>
      <dgm:spPr/>
    </dgm:pt>
    <dgm:pt modelId="{9ABC2BF9-638D-4376-B384-CDCD215EB619}" type="pres">
      <dgm:prSet presAssocID="{CB1454AB-EA3E-4F6E-AB63-7F543CE5C540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A3ECEED-E1BA-4FF6-A1E1-BD24FCAED497}" type="pres">
      <dgm:prSet presAssocID="{CB1454AB-EA3E-4F6E-AB63-7F543CE5C540}" presName="parSh" presStyleLbl="node1" presStyleIdx="0" presStyleCnt="2"/>
      <dgm:spPr/>
    </dgm:pt>
    <dgm:pt modelId="{0091A5AB-0EC1-4B31-A950-59C4ADAAD5AD}" type="pres">
      <dgm:prSet presAssocID="{CB1454AB-EA3E-4F6E-AB63-7F543CE5C540}" presName="desTx" presStyleLbl="fgAcc1" presStyleIdx="0" presStyleCnt="2">
        <dgm:presLayoutVars>
          <dgm:bulletEnabled val="1"/>
        </dgm:presLayoutVars>
      </dgm:prSet>
      <dgm:spPr/>
    </dgm:pt>
    <dgm:pt modelId="{0C139A97-C93E-48D9-AA4A-C098B82F237B}" type="pres">
      <dgm:prSet presAssocID="{6023FB30-F2E5-4AF0-A2B7-471B86C41562}" presName="sibTrans" presStyleLbl="sibTrans2D1" presStyleIdx="0" presStyleCnt="1"/>
      <dgm:spPr/>
    </dgm:pt>
    <dgm:pt modelId="{E9476F91-01A9-4B7C-8417-AF5DF4161469}" type="pres">
      <dgm:prSet presAssocID="{6023FB30-F2E5-4AF0-A2B7-471B86C41562}" presName="connTx" presStyleLbl="sibTrans2D1" presStyleIdx="0" presStyleCnt="1"/>
      <dgm:spPr/>
    </dgm:pt>
    <dgm:pt modelId="{CE39A03D-6A83-44C1-AC4F-F0787960EE92}" type="pres">
      <dgm:prSet presAssocID="{C6BC2416-4BFE-4CAB-AB80-618656F14C5B}" presName="composite" presStyleCnt="0"/>
      <dgm:spPr/>
    </dgm:pt>
    <dgm:pt modelId="{12BE235B-5F7F-497C-A9A3-57D224EF5894}" type="pres">
      <dgm:prSet presAssocID="{C6BC2416-4BFE-4CAB-AB80-618656F14C5B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3385463E-4ED6-48D6-AF73-9C8B8C565868}" type="pres">
      <dgm:prSet presAssocID="{C6BC2416-4BFE-4CAB-AB80-618656F14C5B}" presName="parSh" presStyleLbl="node1" presStyleIdx="1" presStyleCnt="2"/>
      <dgm:spPr/>
    </dgm:pt>
    <dgm:pt modelId="{38354895-DA46-441F-934A-3A0DB9947EEE}" type="pres">
      <dgm:prSet presAssocID="{C6BC2416-4BFE-4CAB-AB80-618656F14C5B}" presName="desTx" presStyleLbl="fgAcc1" presStyleIdx="1" presStyleCnt="2">
        <dgm:presLayoutVars>
          <dgm:bulletEnabled val="1"/>
        </dgm:presLayoutVars>
      </dgm:prSet>
      <dgm:spPr/>
    </dgm:pt>
  </dgm:ptLst>
  <dgm:cxnLst>
    <dgm:cxn modelId="{54967200-058E-4ED7-89F4-90BE382A07BB}" type="presOf" srcId="{CD6C48A2-D014-43E2-BE9E-9A2AFB64D106}" destId="{0091A5AB-0EC1-4B31-A950-59C4ADAAD5AD}" srcOrd="0" destOrd="1" presId="urn:microsoft.com/office/officeart/2005/8/layout/process3"/>
    <dgm:cxn modelId="{2673D503-3F4B-4C78-9287-9F3CCB651282}" type="presOf" srcId="{DB965ACA-A8CC-4C01-B509-FD4FD693EAD6}" destId="{38354895-DA46-441F-934A-3A0DB9947EEE}" srcOrd="0" destOrd="2" presId="urn:microsoft.com/office/officeart/2005/8/layout/process3"/>
    <dgm:cxn modelId="{A8579D05-F2A2-4FDB-945B-45B518A594A3}" srcId="{CB1454AB-EA3E-4F6E-AB63-7F543CE5C540}" destId="{A186BF72-65C0-4B83-8431-358BF4D989F7}" srcOrd="2" destOrd="0" parTransId="{549584A3-55FF-4C26-9362-142D16767D6B}" sibTransId="{5A8A3FFA-9A7E-488A-A9B2-775DFB00641E}"/>
    <dgm:cxn modelId="{4164D011-8470-4126-9E6B-F387D2B3443F}" type="presOf" srcId="{619E16B6-4FEE-4BA5-847C-D71E8EED6D11}" destId="{38354895-DA46-441F-934A-3A0DB9947EEE}" srcOrd="0" destOrd="0" presId="urn:microsoft.com/office/officeart/2005/8/layout/process3"/>
    <dgm:cxn modelId="{1275091C-5E5E-487E-B94A-8734D5B9B29C}" type="presOf" srcId="{6023FB30-F2E5-4AF0-A2B7-471B86C41562}" destId="{E9476F91-01A9-4B7C-8417-AF5DF4161469}" srcOrd="1" destOrd="0" presId="urn:microsoft.com/office/officeart/2005/8/layout/process3"/>
    <dgm:cxn modelId="{35218F25-4E2D-4716-8CD4-B3C8AAE10F70}" type="presOf" srcId="{5628C2E4-CBDE-4BB1-A87F-D4AB1B1BCF74}" destId="{0091A5AB-0EC1-4B31-A950-59C4ADAAD5AD}" srcOrd="0" destOrd="0" presId="urn:microsoft.com/office/officeart/2005/8/layout/process3"/>
    <dgm:cxn modelId="{A105592B-FE7F-4B40-877E-B83B70C09EA3}" type="presOf" srcId="{C6BC2416-4BFE-4CAB-AB80-618656F14C5B}" destId="{12BE235B-5F7F-497C-A9A3-57D224EF5894}" srcOrd="0" destOrd="0" presId="urn:microsoft.com/office/officeart/2005/8/layout/process3"/>
    <dgm:cxn modelId="{18619D6B-FA33-4DFC-9EE2-B6862A604259}" type="presOf" srcId="{56D4111F-4F13-4570-931E-6D5A42E33E41}" destId="{533A6D0B-05EB-41C8-8816-E37D6618B25C}" srcOrd="0" destOrd="0" presId="urn:microsoft.com/office/officeart/2005/8/layout/process3"/>
    <dgm:cxn modelId="{C4A3774C-1FCD-4F8B-B35F-59B97AC36C8A}" srcId="{CB1454AB-EA3E-4F6E-AB63-7F543CE5C540}" destId="{CD6C48A2-D014-43E2-BE9E-9A2AFB64D106}" srcOrd="1" destOrd="0" parTransId="{92554077-20F4-486A-B407-872509C4816D}" sibTransId="{21711BAF-CA3C-45F4-89F1-F4AA9B272CD5}"/>
    <dgm:cxn modelId="{4019C47E-2432-4307-AA4A-7F156FFCEA77}" srcId="{CB1454AB-EA3E-4F6E-AB63-7F543CE5C540}" destId="{5628C2E4-CBDE-4BB1-A87F-D4AB1B1BCF74}" srcOrd="0" destOrd="0" parTransId="{0672BC8E-31C4-420B-9654-3512E8EF9D4A}" sibTransId="{7E6D70C5-8347-48BC-B34D-D51B8CCD847F}"/>
    <dgm:cxn modelId="{2800E282-E8CB-4BC2-B6D6-BDE92E8220E0}" type="presOf" srcId="{CB1454AB-EA3E-4F6E-AB63-7F543CE5C540}" destId="{9ABC2BF9-638D-4376-B384-CDCD215EB619}" srcOrd="0" destOrd="0" presId="urn:microsoft.com/office/officeart/2005/8/layout/process3"/>
    <dgm:cxn modelId="{C8CAC08F-9372-45D2-BFC0-1286A108E7C9}" type="presOf" srcId="{C6BC2416-4BFE-4CAB-AB80-618656F14C5B}" destId="{3385463E-4ED6-48D6-AF73-9C8B8C565868}" srcOrd="1" destOrd="0" presId="urn:microsoft.com/office/officeart/2005/8/layout/process3"/>
    <dgm:cxn modelId="{8E19F493-387A-43CE-B8F0-06EC788E1021}" srcId="{C6BC2416-4BFE-4CAB-AB80-618656F14C5B}" destId="{DB965ACA-A8CC-4C01-B509-FD4FD693EAD6}" srcOrd="2" destOrd="0" parTransId="{D267B310-5B70-40B1-9BB0-6CCC305F70AA}" sibTransId="{4CCEDD40-CFF9-4AF1-B0BB-FCA30F1645B5}"/>
    <dgm:cxn modelId="{7A90F1AD-D51D-4734-9A14-6578D41347FB}" type="presOf" srcId="{6023FB30-F2E5-4AF0-A2B7-471B86C41562}" destId="{0C139A97-C93E-48D9-AA4A-C098B82F237B}" srcOrd="0" destOrd="0" presId="urn:microsoft.com/office/officeart/2005/8/layout/process3"/>
    <dgm:cxn modelId="{C91E4FC5-7825-4CC5-8078-783FD512487D}" srcId="{C6BC2416-4BFE-4CAB-AB80-618656F14C5B}" destId="{619E16B6-4FEE-4BA5-847C-D71E8EED6D11}" srcOrd="0" destOrd="0" parTransId="{74DFE755-2171-4575-A67E-87A6E612F8A1}" sibTransId="{2812A350-B0FB-4FA0-B11B-C896D947E954}"/>
    <dgm:cxn modelId="{F7F6C2C5-CC55-4074-B07A-8C22E243069A}" type="presOf" srcId="{CB1454AB-EA3E-4F6E-AB63-7F543CE5C540}" destId="{FA3ECEED-E1BA-4FF6-A1E1-BD24FCAED497}" srcOrd="1" destOrd="0" presId="urn:microsoft.com/office/officeart/2005/8/layout/process3"/>
    <dgm:cxn modelId="{09C421D2-8683-4312-B2CD-0C3903E9376A}" srcId="{56D4111F-4F13-4570-931E-6D5A42E33E41}" destId="{CB1454AB-EA3E-4F6E-AB63-7F543CE5C540}" srcOrd="0" destOrd="0" parTransId="{504BBDE0-63CB-412A-B9C3-397E0B04515E}" sibTransId="{6023FB30-F2E5-4AF0-A2B7-471B86C41562}"/>
    <dgm:cxn modelId="{D1A3AFD2-7098-42DE-B9E6-8FA36F695A8C}" srcId="{56D4111F-4F13-4570-931E-6D5A42E33E41}" destId="{C6BC2416-4BFE-4CAB-AB80-618656F14C5B}" srcOrd="1" destOrd="0" parTransId="{4B366C98-4ECF-48CC-912D-92AFE83CA73D}" sibTransId="{0A6091A7-6668-4F4F-9176-51F366020E1A}"/>
    <dgm:cxn modelId="{423449E3-7233-44C3-92FB-4F8176EA5C30}" type="presOf" srcId="{A186BF72-65C0-4B83-8431-358BF4D989F7}" destId="{0091A5AB-0EC1-4B31-A950-59C4ADAAD5AD}" srcOrd="0" destOrd="2" presId="urn:microsoft.com/office/officeart/2005/8/layout/process3"/>
    <dgm:cxn modelId="{8CC7B5EF-8AA6-4476-95D4-13B4F25DA31A}" type="presOf" srcId="{7417B5FB-60B3-45CA-8AD1-ED0BD954AEF0}" destId="{38354895-DA46-441F-934A-3A0DB9947EEE}" srcOrd="0" destOrd="1" presId="urn:microsoft.com/office/officeart/2005/8/layout/process3"/>
    <dgm:cxn modelId="{2BE789F6-8495-49C3-AFB5-79ED19FCAFC9}" srcId="{C6BC2416-4BFE-4CAB-AB80-618656F14C5B}" destId="{7417B5FB-60B3-45CA-8AD1-ED0BD954AEF0}" srcOrd="1" destOrd="0" parTransId="{119901E9-087C-4EDC-BCBA-CFF17B15D752}" sibTransId="{732DC8BE-75F1-40B2-A6D1-F63C67C99727}"/>
    <dgm:cxn modelId="{4F3B95DB-FB48-4811-B217-6E4C4E2F7C35}" type="presParOf" srcId="{533A6D0B-05EB-41C8-8816-E37D6618B25C}" destId="{F6D9630C-ABA8-4DB0-9A2F-A4C4D9F1F761}" srcOrd="0" destOrd="0" presId="urn:microsoft.com/office/officeart/2005/8/layout/process3"/>
    <dgm:cxn modelId="{426D7238-D452-4631-9CCC-7B66B1EED86C}" type="presParOf" srcId="{F6D9630C-ABA8-4DB0-9A2F-A4C4D9F1F761}" destId="{9ABC2BF9-638D-4376-B384-CDCD215EB619}" srcOrd="0" destOrd="0" presId="urn:microsoft.com/office/officeart/2005/8/layout/process3"/>
    <dgm:cxn modelId="{0A64D4BC-2A40-45F0-9665-D69F5993BD60}" type="presParOf" srcId="{F6D9630C-ABA8-4DB0-9A2F-A4C4D9F1F761}" destId="{FA3ECEED-E1BA-4FF6-A1E1-BD24FCAED497}" srcOrd="1" destOrd="0" presId="urn:microsoft.com/office/officeart/2005/8/layout/process3"/>
    <dgm:cxn modelId="{5E55FE8E-8A60-459E-A0DE-7E4272EA0F51}" type="presParOf" srcId="{F6D9630C-ABA8-4DB0-9A2F-A4C4D9F1F761}" destId="{0091A5AB-0EC1-4B31-A950-59C4ADAAD5AD}" srcOrd="2" destOrd="0" presId="urn:microsoft.com/office/officeart/2005/8/layout/process3"/>
    <dgm:cxn modelId="{87E3C064-48D9-4AE8-BD59-EB6CEB37B681}" type="presParOf" srcId="{533A6D0B-05EB-41C8-8816-E37D6618B25C}" destId="{0C139A97-C93E-48D9-AA4A-C098B82F237B}" srcOrd="1" destOrd="0" presId="urn:microsoft.com/office/officeart/2005/8/layout/process3"/>
    <dgm:cxn modelId="{80AD0F40-009C-4222-8865-6E28145F0545}" type="presParOf" srcId="{0C139A97-C93E-48D9-AA4A-C098B82F237B}" destId="{E9476F91-01A9-4B7C-8417-AF5DF4161469}" srcOrd="0" destOrd="0" presId="urn:microsoft.com/office/officeart/2005/8/layout/process3"/>
    <dgm:cxn modelId="{257FB4E1-4855-468F-8EF0-07E2539A987A}" type="presParOf" srcId="{533A6D0B-05EB-41C8-8816-E37D6618B25C}" destId="{CE39A03D-6A83-44C1-AC4F-F0787960EE92}" srcOrd="2" destOrd="0" presId="urn:microsoft.com/office/officeart/2005/8/layout/process3"/>
    <dgm:cxn modelId="{9DAE5B6A-B183-4748-B716-EAFA672E7E7F}" type="presParOf" srcId="{CE39A03D-6A83-44C1-AC4F-F0787960EE92}" destId="{12BE235B-5F7F-497C-A9A3-57D224EF5894}" srcOrd="0" destOrd="0" presId="urn:microsoft.com/office/officeart/2005/8/layout/process3"/>
    <dgm:cxn modelId="{7E183856-C0B9-4423-BEB5-631E09D79438}" type="presParOf" srcId="{CE39A03D-6A83-44C1-AC4F-F0787960EE92}" destId="{3385463E-4ED6-48D6-AF73-9C8B8C565868}" srcOrd="1" destOrd="0" presId="urn:microsoft.com/office/officeart/2005/8/layout/process3"/>
    <dgm:cxn modelId="{87839FCF-A557-48AA-93A9-5F266C3C4F2A}" type="presParOf" srcId="{CE39A03D-6A83-44C1-AC4F-F0787960EE92}" destId="{38354895-DA46-441F-934A-3A0DB9947EE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EFA3C4-241F-4369-B053-1EBBE83F464C}" type="doc">
      <dgm:prSet loTypeId="urn:microsoft.com/office/officeart/2005/8/layout/process2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hr-BA"/>
        </a:p>
      </dgm:t>
    </dgm:pt>
    <dgm:pt modelId="{B021663B-E5D6-4550-99E3-9E6D94D0A20A}">
      <dgm:prSet phldrT="[Text]" custT="1"/>
      <dgm:spPr>
        <a:xfrm>
          <a:off x="1594527" y="4287"/>
          <a:ext cx="5040544" cy="87922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en-US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</a:t>
          </a:r>
          <a:r>
            <a:rPr lang="hr-HR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</a:t>
          </a:r>
          <a:r>
            <a:rPr lang="hr-BA" sz="1400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ocioekonomski</a:t>
          </a:r>
          <a:r>
            <a:rPr lang="hr-BA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institucionalni i politički kontekst </a:t>
          </a:r>
        </a:p>
      </dgm:t>
    </dgm:pt>
    <dgm:pt modelId="{099D24B6-0A44-4563-AF47-8CADF9A316ED}" type="parTrans" cxnId="{5D96141F-1389-4C2F-A7FB-A854546E06A7}">
      <dgm:prSet/>
      <dgm:spPr/>
      <dgm:t>
        <a:bodyPr/>
        <a:lstStyle/>
        <a:p>
          <a:endParaRPr lang="hr-BA"/>
        </a:p>
      </dgm:t>
    </dgm:pt>
    <dgm:pt modelId="{0691A539-C394-4FD0-9592-BC7D82EE8198}" type="sibTrans" cxnId="{5D96141F-1389-4C2F-A7FB-A854546E06A7}">
      <dgm:prSet/>
      <dgm:spPr>
        <a:xfrm rot="5400000">
          <a:off x="3949944" y="905495"/>
          <a:ext cx="329710" cy="3956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endParaRPr lang="hr-BA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1AE6513-30A3-46DE-9939-4F29E89D2CBF}">
      <dgm:prSet phldrT="[Text]" custT="1"/>
      <dgm:spPr>
        <a:xfrm>
          <a:off x="1594527" y="1323129"/>
          <a:ext cx="5040544" cy="87922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-1488257"/>
                <a:satOff val="8966"/>
                <a:lumOff val="719"/>
                <a:alphaOff val="0"/>
                <a:shade val="51000"/>
                <a:satMod val="130000"/>
              </a:srgbClr>
            </a:gs>
            <a:gs pos="80000">
              <a:srgbClr val="8064A2">
                <a:hueOff val="-1488257"/>
                <a:satOff val="8966"/>
                <a:lumOff val="719"/>
                <a:alphaOff val="0"/>
                <a:shade val="93000"/>
                <a:satMod val="130000"/>
              </a:srgbClr>
            </a:gs>
            <a:gs pos="100000">
              <a:srgbClr val="8064A2">
                <a:hueOff val="-1488257"/>
                <a:satOff val="8966"/>
                <a:lumOff val="71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hr-BA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Definiranje ciljeva</a:t>
          </a:r>
        </a:p>
      </dgm:t>
    </dgm:pt>
    <dgm:pt modelId="{127682BC-6E1C-4F48-B863-479F895A45BD}" type="parTrans" cxnId="{07191CB6-B6D5-4523-A9F5-E31A7F677C93}">
      <dgm:prSet/>
      <dgm:spPr/>
      <dgm:t>
        <a:bodyPr/>
        <a:lstStyle/>
        <a:p>
          <a:endParaRPr lang="hr-BA"/>
        </a:p>
      </dgm:t>
    </dgm:pt>
    <dgm:pt modelId="{BA872739-199D-4F3C-95CC-6321194B8F6C}" type="sibTrans" cxnId="{07191CB6-B6D5-4523-A9F5-E31A7F677C93}">
      <dgm:prSet/>
      <dgm:spPr>
        <a:xfrm rot="5400000">
          <a:off x="3949944" y="2224338"/>
          <a:ext cx="329710" cy="3956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shade val="51000"/>
                <a:satMod val="130000"/>
              </a:srgbClr>
            </a:gs>
            <a:gs pos="80000">
              <a:srgbClr val="8064A2">
                <a:hueOff val="-2232385"/>
                <a:satOff val="13449"/>
                <a:lumOff val="1078"/>
                <a:alphaOff val="0"/>
                <a:shade val="93000"/>
                <a:satMod val="130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endParaRPr lang="hr-BA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96C0C2A-C148-4B18-86CD-C455E5B0DCF8}">
      <dgm:prSet phldrT="[Text]" custT="1"/>
      <dgm:spPr>
        <a:xfrm>
          <a:off x="1594527" y="2641971"/>
          <a:ext cx="5040544" cy="87922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-2976513"/>
                <a:satOff val="17933"/>
                <a:lumOff val="1437"/>
                <a:alphaOff val="0"/>
                <a:shade val="51000"/>
                <a:satMod val="130000"/>
              </a:srgbClr>
            </a:gs>
            <a:gs pos="80000">
              <a:srgbClr val="8064A2">
                <a:hueOff val="-2976513"/>
                <a:satOff val="17933"/>
                <a:lumOff val="1437"/>
                <a:alphaOff val="0"/>
                <a:shade val="93000"/>
                <a:satMod val="130000"/>
              </a:srgbClr>
            </a:gs>
            <a:gs pos="100000">
              <a:srgbClr val="8064A2">
                <a:hueOff val="-2976513"/>
                <a:satOff val="17933"/>
                <a:lumOff val="143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hr-BA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 Identifikacija projekta</a:t>
          </a:r>
        </a:p>
      </dgm:t>
    </dgm:pt>
    <dgm:pt modelId="{90C84DA5-D322-4E11-A5FF-4F9BED362F20}" type="parTrans" cxnId="{B99CC9A6-B7EB-4D67-8D58-1791917DFA88}">
      <dgm:prSet/>
      <dgm:spPr/>
      <dgm:t>
        <a:bodyPr/>
        <a:lstStyle/>
        <a:p>
          <a:endParaRPr lang="hr-BA"/>
        </a:p>
      </dgm:t>
    </dgm:pt>
    <dgm:pt modelId="{01E4D87F-70A8-47D6-8F36-D2380A1EAFCB}" type="sibTrans" cxnId="{B99CC9A6-B7EB-4D67-8D58-1791917DFA88}">
      <dgm:prSet/>
      <dgm:spPr>
        <a:xfrm rot="5400000">
          <a:off x="3949944" y="3543180"/>
          <a:ext cx="329710" cy="3956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endParaRPr lang="hr-BA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636E3B2-D675-4365-95F3-8F9D151BEA09}">
      <dgm:prSet phldrT="[Text]" custT="1"/>
      <dgm:spPr>
        <a:xfrm>
          <a:off x="1543602" y="3960813"/>
          <a:ext cx="5142394" cy="10555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hr-BA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4. Tehnička izvedivost i održivi razvoj</a:t>
          </a:r>
        </a:p>
      </dgm:t>
    </dgm:pt>
    <dgm:pt modelId="{F6AB2997-24B7-46B8-811A-FF6F21CB3203}" type="parTrans" cxnId="{88714AED-971F-44AB-9AB4-774AACA099DA}">
      <dgm:prSet/>
      <dgm:spPr/>
      <dgm:t>
        <a:bodyPr/>
        <a:lstStyle/>
        <a:p>
          <a:endParaRPr lang="hr-BA"/>
        </a:p>
      </dgm:t>
    </dgm:pt>
    <dgm:pt modelId="{4A9A034D-552F-495F-9876-7106DEAE8223}" type="sibTrans" cxnId="{88714AED-971F-44AB-9AB4-774AACA099DA}">
      <dgm:prSet/>
      <dgm:spPr/>
      <dgm:t>
        <a:bodyPr/>
        <a:lstStyle/>
        <a:p>
          <a:endParaRPr lang="hr-BA"/>
        </a:p>
      </dgm:t>
    </dgm:pt>
    <dgm:pt modelId="{CDC19942-FE7B-4497-B8B5-623A6160D9AF}">
      <dgm:prSet phldrT="[Text]" custT="1"/>
      <dgm:spPr>
        <a:xfrm>
          <a:off x="1594527" y="1323129"/>
          <a:ext cx="5040544" cy="87922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-1488257"/>
                <a:satOff val="8966"/>
                <a:lumOff val="719"/>
                <a:alphaOff val="0"/>
                <a:shade val="51000"/>
                <a:satMod val="130000"/>
              </a:srgbClr>
            </a:gs>
            <a:gs pos="80000">
              <a:srgbClr val="8064A2">
                <a:hueOff val="-1488257"/>
                <a:satOff val="8966"/>
                <a:lumOff val="719"/>
                <a:alphaOff val="0"/>
                <a:shade val="93000"/>
                <a:satMod val="130000"/>
              </a:srgbClr>
            </a:gs>
            <a:gs pos="100000">
              <a:srgbClr val="8064A2">
                <a:hueOff val="-1488257"/>
                <a:satOff val="8966"/>
                <a:lumOff val="71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Char char="•"/>
          </a:pPr>
          <a:r>
            <a:rPr lang="hr-BA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hr-BA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Procjena potreba za projektom</a:t>
          </a:r>
        </a:p>
      </dgm:t>
    </dgm:pt>
    <dgm:pt modelId="{442D29AD-F99A-47F2-B448-3EFE5FECC8B1}" type="parTrans" cxnId="{9685875C-6E7D-461B-919E-16F11BBCE148}">
      <dgm:prSet/>
      <dgm:spPr/>
      <dgm:t>
        <a:bodyPr/>
        <a:lstStyle/>
        <a:p>
          <a:endParaRPr lang="hr-BA"/>
        </a:p>
      </dgm:t>
    </dgm:pt>
    <dgm:pt modelId="{26ED06A4-F7B1-442C-BEE8-042282AA0F0E}" type="sibTrans" cxnId="{9685875C-6E7D-461B-919E-16F11BBCE148}">
      <dgm:prSet/>
      <dgm:spPr/>
      <dgm:t>
        <a:bodyPr/>
        <a:lstStyle/>
        <a:p>
          <a:endParaRPr lang="hr-BA"/>
        </a:p>
      </dgm:t>
    </dgm:pt>
    <dgm:pt modelId="{9CA21492-04EA-4962-A0C1-9B5A905FFB9A}">
      <dgm:prSet phldrT="[Text]" custT="1"/>
      <dgm:spPr>
        <a:xfrm>
          <a:off x="1594527" y="1323129"/>
          <a:ext cx="5040544" cy="87922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-1488257"/>
                <a:satOff val="8966"/>
                <a:lumOff val="719"/>
                <a:alphaOff val="0"/>
                <a:shade val="51000"/>
                <a:satMod val="130000"/>
              </a:srgbClr>
            </a:gs>
            <a:gs pos="80000">
              <a:srgbClr val="8064A2">
                <a:hueOff val="-1488257"/>
                <a:satOff val="8966"/>
                <a:lumOff val="719"/>
                <a:alphaOff val="0"/>
                <a:shade val="93000"/>
                <a:satMod val="130000"/>
              </a:srgbClr>
            </a:gs>
            <a:gs pos="100000">
              <a:srgbClr val="8064A2">
                <a:hueOff val="-1488257"/>
                <a:satOff val="8966"/>
                <a:lumOff val="71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Char char="•"/>
          </a:pPr>
          <a:r>
            <a:rPr lang="hr-BA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Relevantnost projekta</a:t>
          </a:r>
        </a:p>
      </dgm:t>
    </dgm:pt>
    <dgm:pt modelId="{C41F0487-6022-4CAE-913C-93F0E2C93E02}" type="parTrans" cxnId="{90367EB2-0700-4FD7-88EE-269578D29900}">
      <dgm:prSet/>
      <dgm:spPr/>
      <dgm:t>
        <a:bodyPr/>
        <a:lstStyle/>
        <a:p>
          <a:endParaRPr lang="hr-BA"/>
        </a:p>
      </dgm:t>
    </dgm:pt>
    <dgm:pt modelId="{9DAC36B1-D9F7-4D33-AD66-562BD3715FDF}" type="sibTrans" cxnId="{90367EB2-0700-4FD7-88EE-269578D29900}">
      <dgm:prSet/>
      <dgm:spPr/>
      <dgm:t>
        <a:bodyPr/>
        <a:lstStyle/>
        <a:p>
          <a:endParaRPr lang="hr-BA"/>
        </a:p>
      </dgm:t>
    </dgm:pt>
    <dgm:pt modelId="{5E5B70D3-23A2-4210-A341-50C2A50D8617}">
      <dgm:prSet phldrT="[Text]" custT="1"/>
      <dgm:spPr>
        <a:xfrm>
          <a:off x="1594527" y="2641971"/>
          <a:ext cx="5040544" cy="87922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-2976513"/>
                <a:satOff val="17933"/>
                <a:lumOff val="1437"/>
                <a:alphaOff val="0"/>
                <a:shade val="51000"/>
                <a:satMod val="130000"/>
              </a:srgbClr>
            </a:gs>
            <a:gs pos="80000">
              <a:srgbClr val="8064A2">
                <a:hueOff val="-2976513"/>
                <a:satOff val="17933"/>
                <a:lumOff val="1437"/>
                <a:alphaOff val="0"/>
                <a:shade val="93000"/>
                <a:satMod val="130000"/>
              </a:srgbClr>
            </a:gs>
            <a:gs pos="100000">
              <a:srgbClr val="8064A2">
                <a:hueOff val="-2976513"/>
                <a:satOff val="17933"/>
                <a:lumOff val="143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Char char="•"/>
          </a:pPr>
          <a:r>
            <a:rPr lang="hr-BA" sz="1200" b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Aktivnosti projekta</a:t>
          </a:r>
        </a:p>
      </dgm:t>
    </dgm:pt>
    <dgm:pt modelId="{76C4D098-5836-4D39-A35C-B95D24B0B3D6}" type="parTrans" cxnId="{7E040B19-1FCB-4F96-B424-E30CC4F31413}">
      <dgm:prSet/>
      <dgm:spPr/>
      <dgm:t>
        <a:bodyPr/>
        <a:lstStyle/>
        <a:p>
          <a:endParaRPr lang="hr-BA"/>
        </a:p>
      </dgm:t>
    </dgm:pt>
    <dgm:pt modelId="{590A6C85-5449-4BBC-8EDA-11FE09513AB8}" type="sibTrans" cxnId="{7E040B19-1FCB-4F96-B424-E30CC4F31413}">
      <dgm:prSet/>
      <dgm:spPr/>
      <dgm:t>
        <a:bodyPr/>
        <a:lstStyle/>
        <a:p>
          <a:endParaRPr lang="hr-BA"/>
        </a:p>
      </dgm:t>
    </dgm:pt>
    <dgm:pt modelId="{BE2C0B00-C4D4-4866-9584-CD1ABBBE3A66}">
      <dgm:prSet phldrT="[Text]" custT="1"/>
      <dgm:spPr>
        <a:xfrm>
          <a:off x="1594527" y="2641971"/>
          <a:ext cx="5040544" cy="87922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-2976513"/>
                <a:satOff val="17933"/>
                <a:lumOff val="1437"/>
                <a:alphaOff val="0"/>
                <a:shade val="51000"/>
                <a:satMod val="130000"/>
              </a:srgbClr>
            </a:gs>
            <a:gs pos="80000">
              <a:srgbClr val="8064A2">
                <a:hueOff val="-2976513"/>
                <a:satOff val="17933"/>
                <a:lumOff val="1437"/>
                <a:alphaOff val="0"/>
                <a:shade val="93000"/>
                <a:satMod val="130000"/>
              </a:srgbClr>
            </a:gs>
            <a:gs pos="100000">
              <a:srgbClr val="8064A2">
                <a:hueOff val="-2976513"/>
                <a:satOff val="17933"/>
                <a:lumOff val="143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Char char="•"/>
          </a:pPr>
          <a:r>
            <a:rPr lang="hr-BA" sz="1200" b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Tijelo odgovorno za njegovu implementaciju</a:t>
          </a:r>
        </a:p>
      </dgm:t>
    </dgm:pt>
    <dgm:pt modelId="{B24EF529-108E-48E5-AE27-0425C61A1C22}" type="parTrans" cxnId="{67519063-0EBB-4A1B-B9A2-2EBD0870E7E4}">
      <dgm:prSet/>
      <dgm:spPr/>
      <dgm:t>
        <a:bodyPr/>
        <a:lstStyle/>
        <a:p>
          <a:endParaRPr lang="hr-BA"/>
        </a:p>
      </dgm:t>
    </dgm:pt>
    <dgm:pt modelId="{A2B56EFD-F519-4311-8D34-FFA0612C6330}" type="sibTrans" cxnId="{67519063-0EBB-4A1B-B9A2-2EBD0870E7E4}">
      <dgm:prSet/>
      <dgm:spPr/>
      <dgm:t>
        <a:bodyPr/>
        <a:lstStyle/>
        <a:p>
          <a:endParaRPr lang="hr-BA"/>
        </a:p>
      </dgm:t>
    </dgm:pt>
    <dgm:pt modelId="{E10573A9-D4F3-490E-88E5-3B82E46093E5}">
      <dgm:prSet phldrT="[Text]" custT="1"/>
      <dgm:spPr>
        <a:xfrm>
          <a:off x="1594527" y="2641971"/>
          <a:ext cx="5040544" cy="87922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-2976513"/>
                <a:satOff val="17933"/>
                <a:lumOff val="1437"/>
                <a:alphaOff val="0"/>
                <a:shade val="51000"/>
                <a:satMod val="130000"/>
              </a:srgbClr>
            </a:gs>
            <a:gs pos="80000">
              <a:srgbClr val="8064A2">
                <a:hueOff val="-2976513"/>
                <a:satOff val="17933"/>
                <a:lumOff val="1437"/>
                <a:alphaOff val="0"/>
                <a:shade val="93000"/>
                <a:satMod val="130000"/>
              </a:srgbClr>
            </a:gs>
            <a:gs pos="100000">
              <a:srgbClr val="8064A2">
                <a:hueOff val="-2976513"/>
                <a:satOff val="17933"/>
                <a:lumOff val="143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Char char="•"/>
          </a:pPr>
          <a:r>
            <a:rPr lang="hr-BA" sz="1200" b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Tko ima koristi od projekta?</a:t>
          </a:r>
        </a:p>
      </dgm:t>
    </dgm:pt>
    <dgm:pt modelId="{E7A60F6B-F403-44EC-A06F-033B9186520A}" type="parTrans" cxnId="{9B5FEFB0-39C7-497D-8316-F41736AB0C98}">
      <dgm:prSet/>
      <dgm:spPr/>
      <dgm:t>
        <a:bodyPr/>
        <a:lstStyle/>
        <a:p>
          <a:endParaRPr lang="hr-BA"/>
        </a:p>
      </dgm:t>
    </dgm:pt>
    <dgm:pt modelId="{F51E318B-6223-4A5A-99AF-9C43184734CF}" type="sibTrans" cxnId="{9B5FEFB0-39C7-497D-8316-F41736AB0C98}">
      <dgm:prSet/>
      <dgm:spPr/>
      <dgm:t>
        <a:bodyPr/>
        <a:lstStyle/>
        <a:p>
          <a:endParaRPr lang="hr-BA"/>
        </a:p>
      </dgm:t>
    </dgm:pt>
    <dgm:pt modelId="{96D3CB8C-7076-4E99-9152-F9164C9D8443}">
      <dgm:prSet phldrT="[Text]" custT="1"/>
      <dgm:spPr>
        <a:xfrm>
          <a:off x="1543602" y="3960813"/>
          <a:ext cx="5142394" cy="10555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Char char="•"/>
          </a:pPr>
          <a:r>
            <a:rPr lang="hr-BA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Analiza potražnje</a:t>
          </a:r>
        </a:p>
      </dgm:t>
    </dgm:pt>
    <dgm:pt modelId="{A2FCB248-654E-4A97-9587-4BD329609F8D}" type="parTrans" cxnId="{B8F157C8-1EED-42E2-BBCC-006A76775999}">
      <dgm:prSet/>
      <dgm:spPr/>
      <dgm:t>
        <a:bodyPr/>
        <a:lstStyle/>
        <a:p>
          <a:endParaRPr lang="hr-BA"/>
        </a:p>
      </dgm:t>
    </dgm:pt>
    <dgm:pt modelId="{6A0EFD95-655B-4B9E-8227-8ABCB5A9E509}" type="sibTrans" cxnId="{B8F157C8-1EED-42E2-BBCC-006A76775999}">
      <dgm:prSet/>
      <dgm:spPr/>
      <dgm:t>
        <a:bodyPr/>
        <a:lstStyle/>
        <a:p>
          <a:endParaRPr lang="hr-BA"/>
        </a:p>
      </dgm:t>
    </dgm:pt>
    <dgm:pt modelId="{2D087AF0-6AFD-435A-B94A-2367BA710F8D}">
      <dgm:prSet phldrT="[Text]" custT="1"/>
      <dgm:spPr>
        <a:xfrm>
          <a:off x="1543602" y="3960813"/>
          <a:ext cx="5142394" cy="10555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Char char="•"/>
          </a:pPr>
          <a:r>
            <a:rPr lang="hr-BA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Analiza opcija</a:t>
          </a:r>
        </a:p>
      </dgm:t>
    </dgm:pt>
    <dgm:pt modelId="{02496E3A-C1DB-4975-9F31-1F5472AB37BA}" type="parTrans" cxnId="{72A05202-315D-48D1-8A06-51666C125950}">
      <dgm:prSet/>
      <dgm:spPr/>
      <dgm:t>
        <a:bodyPr/>
        <a:lstStyle/>
        <a:p>
          <a:endParaRPr lang="hr-BA"/>
        </a:p>
      </dgm:t>
    </dgm:pt>
    <dgm:pt modelId="{AC18B702-BB6E-467F-9B21-8CA747CE00F6}" type="sibTrans" cxnId="{72A05202-315D-48D1-8A06-51666C125950}">
      <dgm:prSet/>
      <dgm:spPr/>
      <dgm:t>
        <a:bodyPr/>
        <a:lstStyle/>
        <a:p>
          <a:endParaRPr lang="hr-BA"/>
        </a:p>
      </dgm:t>
    </dgm:pt>
    <dgm:pt modelId="{2968E892-95E4-46FD-9EB4-054988C0C130}">
      <dgm:prSet phldrT="[Text]" custT="1"/>
      <dgm:spPr>
        <a:xfrm>
          <a:off x="1543602" y="3960813"/>
          <a:ext cx="5142394" cy="10555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Char char="•"/>
          </a:pPr>
          <a:r>
            <a:rPr lang="hr-BA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Razmatranja o okolišu, uključujući procjenu utjecaja na okoliš</a:t>
          </a:r>
        </a:p>
      </dgm:t>
    </dgm:pt>
    <dgm:pt modelId="{0CB535F1-B3C2-4C4C-A7DA-ABC0E8AB2CE4}" type="parTrans" cxnId="{9A1F88AB-015F-41BE-ACEC-D9BBEB48E5DE}">
      <dgm:prSet/>
      <dgm:spPr/>
      <dgm:t>
        <a:bodyPr/>
        <a:lstStyle/>
        <a:p>
          <a:endParaRPr lang="hr-BA"/>
        </a:p>
      </dgm:t>
    </dgm:pt>
    <dgm:pt modelId="{0700F1BE-00D0-4C1F-9756-5A48C6E69C76}" type="sibTrans" cxnId="{9A1F88AB-015F-41BE-ACEC-D9BBEB48E5DE}">
      <dgm:prSet/>
      <dgm:spPr/>
      <dgm:t>
        <a:bodyPr/>
        <a:lstStyle/>
        <a:p>
          <a:endParaRPr lang="hr-BA"/>
        </a:p>
      </dgm:t>
    </dgm:pt>
    <dgm:pt modelId="{3060C63A-F05B-4AA4-84D5-6E6A9ED5BDF5}">
      <dgm:prSet phldrT="[Text]" custT="1"/>
      <dgm:spPr>
        <a:xfrm>
          <a:off x="1543602" y="3960813"/>
          <a:ext cx="5142394" cy="10555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Char char="•"/>
          </a:pPr>
          <a:r>
            <a:rPr lang="hr-BA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Tehnički dizajn, procjena troškova i raspored implementacije</a:t>
          </a:r>
        </a:p>
      </dgm:t>
    </dgm:pt>
    <dgm:pt modelId="{00126382-299B-48B6-BC5F-5B1A1AF36413}" type="parTrans" cxnId="{C68D59E6-D9B4-417C-B476-77BAA6CD7DAC}">
      <dgm:prSet/>
      <dgm:spPr/>
      <dgm:t>
        <a:bodyPr/>
        <a:lstStyle/>
        <a:p>
          <a:endParaRPr lang="hr-BA"/>
        </a:p>
      </dgm:t>
    </dgm:pt>
    <dgm:pt modelId="{135C4CC4-1E0F-40AE-B486-A41165EAE643}" type="sibTrans" cxnId="{C68D59E6-D9B4-417C-B476-77BAA6CD7DAC}">
      <dgm:prSet/>
      <dgm:spPr/>
      <dgm:t>
        <a:bodyPr/>
        <a:lstStyle/>
        <a:p>
          <a:endParaRPr lang="hr-BA"/>
        </a:p>
      </dgm:t>
    </dgm:pt>
    <dgm:pt modelId="{89903483-E5BF-440C-98E7-D757ACC39F24}" type="pres">
      <dgm:prSet presAssocID="{E1EFA3C4-241F-4369-B053-1EBBE83F464C}" presName="linearFlow" presStyleCnt="0">
        <dgm:presLayoutVars>
          <dgm:resizeHandles val="exact"/>
        </dgm:presLayoutVars>
      </dgm:prSet>
      <dgm:spPr/>
    </dgm:pt>
    <dgm:pt modelId="{7251B761-CEE7-4B9A-AB9E-B9C0A1887121}" type="pres">
      <dgm:prSet presAssocID="{B021663B-E5D6-4550-99E3-9E6D94D0A20A}" presName="node" presStyleLbl="node1" presStyleIdx="0" presStyleCnt="4" custScaleX="143323">
        <dgm:presLayoutVars>
          <dgm:bulletEnabled val="1"/>
        </dgm:presLayoutVars>
      </dgm:prSet>
      <dgm:spPr/>
    </dgm:pt>
    <dgm:pt modelId="{AE1B835D-5955-4ECF-AA9E-2B3B3BFF6CDC}" type="pres">
      <dgm:prSet presAssocID="{0691A539-C394-4FD0-9592-BC7D82EE8198}" presName="sibTrans" presStyleLbl="sibTrans2D1" presStyleIdx="0" presStyleCnt="3"/>
      <dgm:spPr/>
    </dgm:pt>
    <dgm:pt modelId="{7D9B36F0-64C1-4872-99DC-4093C987191B}" type="pres">
      <dgm:prSet presAssocID="{0691A539-C394-4FD0-9592-BC7D82EE8198}" presName="connectorText" presStyleLbl="sibTrans2D1" presStyleIdx="0" presStyleCnt="3"/>
      <dgm:spPr/>
    </dgm:pt>
    <dgm:pt modelId="{ABC56430-021E-406E-AB59-1D6C2263ACDC}" type="pres">
      <dgm:prSet presAssocID="{B1AE6513-30A3-46DE-9939-4F29E89D2CBF}" presName="node" presStyleLbl="node1" presStyleIdx="1" presStyleCnt="4" custScaleX="143323">
        <dgm:presLayoutVars>
          <dgm:bulletEnabled val="1"/>
        </dgm:presLayoutVars>
      </dgm:prSet>
      <dgm:spPr/>
    </dgm:pt>
    <dgm:pt modelId="{A4D34A54-3EE9-4202-B91A-6389A2CAA3E9}" type="pres">
      <dgm:prSet presAssocID="{BA872739-199D-4F3C-95CC-6321194B8F6C}" presName="sibTrans" presStyleLbl="sibTrans2D1" presStyleIdx="1" presStyleCnt="3"/>
      <dgm:spPr/>
    </dgm:pt>
    <dgm:pt modelId="{FA21619E-1248-41D6-84F3-9F616887F1EE}" type="pres">
      <dgm:prSet presAssocID="{BA872739-199D-4F3C-95CC-6321194B8F6C}" presName="connectorText" presStyleLbl="sibTrans2D1" presStyleIdx="1" presStyleCnt="3"/>
      <dgm:spPr/>
    </dgm:pt>
    <dgm:pt modelId="{6FFD8076-DEDA-4716-81C6-BAEC32274984}" type="pres">
      <dgm:prSet presAssocID="{996C0C2A-C148-4B18-86CD-C455E5B0DCF8}" presName="node" presStyleLbl="node1" presStyleIdx="2" presStyleCnt="4" custScaleX="143323">
        <dgm:presLayoutVars>
          <dgm:bulletEnabled val="1"/>
        </dgm:presLayoutVars>
      </dgm:prSet>
      <dgm:spPr/>
    </dgm:pt>
    <dgm:pt modelId="{70B72ED8-BE9B-465D-8417-E3EED0FDA00E}" type="pres">
      <dgm:prSet presAssocID="{01E4D87F-70A8-47D6-8F36-D2380A1EAFCB}" presName="sibTrans" presStyleLbl="sibTrans2D1" presStyleIdx="2" presStyleCnt="3"/>
      <dgm:spPr/>
    </dgm:pt>
    <dgm:pt modelId="{5EADFB95-6EDF-4A6B-89F1-C7513CEDE91B}" type="pres">
      <dgm:prSet presAssocID="{01E4D87F-70A8-47D6-8F36-D2380A1EAFCB}" presName="connectorText" presStyleLbl="sibTrans2D1" presStyleIdx="2" presStyleCnt="3"/>
      <dgm:spPr/>
    </dgm:pt>
    <dgm:pt modelId="{32E86D92-8634-482D-8BC9-94FD90106247}" type="pres">
      <dgm:prSet presAssocID="{E636E3B2-D675-4365-95F3-8F9D151BEA09}" presName="node" presStyleLbl="node1" presStyleIdx="3" presStyleCnt="4" custScaleX="146219" custScaleY="120056">
        <dgm:presLayoutVars>
          <dgm:bulletEnabled val="1"/>
        </dgm:presLayoutVars>
      </dgm:prSet>
      <dgm:spPr/>
    </dgm:pt>
  </dgm:ptLst>
  <dgm:cxnLst>
    <dgm:cxn modelId="{72A05202-315D-48D1-8A06-51666C125950}" srcId="{E636E3B2-D675-4365-95F3-8F9D151BEA09}" destId="{2D087AF0-6AFD-435A-B94A-2367BA710F8D}" srcOrd="1" destOrd="0" parTransId="{02496E3A-C1DB-4975-9F31-1F5472AB37BA}" sibTransId="{AC18B702-BB6E-467F-9B21-8CA747CE00F6}"/>
    <dgm:cxn modelId="{A7121F07-9636-4D00-BD76-C1BF1D79A245}" type="presOf" srcId="{E10573A9-D4F3-490E-88E5-3B82E46093E5}" destId="{6FFD8076-DEDA-4716-81C6-BAEC32274984}" srcOrd="0" destOrd="3" presId="urn:microsoft.com/office/officeart/2005/8/layout/process2"/>
    <dgm:cxn modelId="{AB64FF0B-3645-4FAC-B2C0-3B6A5AC1A1C8}" type="presOf" srcId="{2D087AF0-6AFD-435A-B94A-2367BA710F8D}" destId="{32E86D92-8634-482D-8BC9-94FD90106247}" srcOrd="0" destOrd="2" presId="urn:microsoft.com/office/officeart/2005/8/layout/process2"/>
    <dgm:cxn modelId="{31AD6614-6986-476D-B16B-BCF8D8EE41DF}" type="presOf" srcId="{BE2C0B00-C4D4-4866-9584-CD1ABBBE3A66}" destId="{6FFD8076-DEDA-4716-81C6-BAEC32274984}" srcOrd="0" destOrd="2" presId="urn:microsoft.com/office/officeart/2005/8/layout/process2"/>
    <dgm:cxn modelId="{7E040B19-1FCB-4F96-B424-E30CC4F31413}" srcId="{996C0C2A-C148-4B18-86CD-C455E5B0DCF8}" destId="{5E5B70D3-23A2-4210-A341-50C2A50D8617}" srcOrd="0" destOrd="0" parTransId="{76C4D098-5836-4D39-A35C-B95D24B0B3D6}" sibTransId="{590A6C85-5449-4BBC-8EDA-11FE09513AB8}"/>
    <dgm:cxn modelId="{5D96141F-1389-4C2F-A7FB-A854546E06A7}" srcId="{E1EFA3C4-241F-4369-B053-1EBBE83F464C}" destId="{B021663B-E5D6-4550-99E3-9E6D94D0A20A}" srcOrd="0" destOrd="0" parTransId="{099D24B6-0A44-4563-AF47-8CADF9A316ED}" sibTransId="{0691A539-C394-4FD0-9592-BC7D82EE8198}"/>
    <dgm:cxn modelId="{2C5E7C25-5A3C-4367-A805-306A1B84F0B3}" type="presOf" srcId="{9CA21492-04EA-4962-A0C1-9B5A905FFB9A}" destId="{ABC56430-021E-406E-AB59-1D6C2263ACDC}" srcOrd="0" destOrd="2" presId="urn:microsoft.com/office/officeart/2005/8/layout/process2"/>
    <dgm:cxn modelId="{8623D326-E300-4F49-89EA-215F3930EE64}" type="presOf" srcId="{E636E3B2-D675-4365-95F3-8F9D151BEA09}" destId="{32E86D92-8634-482D-8BC9-94FD90106247}" srcOrd="0" destOrd="0" presId="urn:microsoft.com/office/officeart/2005/8/layout/process2"/>
    <dgm:cxn modelId="{4233F829-48A6-474F-8A7A-E419413416A1}" type="presOf" srcId="{996C0C2A-C148-4B18-86CD-C455E5B0DCF8}" destId="{6FFD8076-DEDA-4716-81C6-BAEC32274984}" srcOrd="0" destOrd="0" presId="urn:microsoft.com/office/officeart/2005/8/layout/process2"/>
    <dgm:cxn modelId="{9685875C-6E7D-461B-919E-16F11BBCE148}" srcId="{B1AE6513-30A3-46DE-9939-4F29E89D2CBF}" destId="{CDC19942-FE7B-4497-B8B5-623A6160D9AF}" srcOrd="0" destOrd="0" parTransId="{442D29AD-F99A-47F2-B448-3EFE5FECC8B1}" sibTransId="{26ED06A4-F7B1-442C-BEE8-042282AA0F0E}"/>
    <dgm:cxn modelId="{47BCA142-F553-4576-9125-411846F61075}" type="presOf" srcId="{01E4D87F-70A8-47D6-8F36-D2380A1EAFCB}" destId="{5EADFB95-6EDF-4A6B-89F1-C7513CEDE91B}" srcOrd="1" destOrd="0" presId="urn:microsoft.com/office/officeart/2005/8/layout/process2"/>
    <dgm:cxn modelId="{67519063-0EBB-4A1B-B9A2-2EBD0870E7E4}" srcId="{996C0C2A-C148-4B18-86CD-C455E5B0DCF8}" destId="{BE2C0B00-C4D4-4866-9584-CD1ABBBE3A66}" srcOrd="1" destOrd="0" parTransId="{B24EF529-108E-48E5-AE27-0425C61A1C22}" sibTransId="{A2B56EFD-F519-4311-8D34-FFA0612C6330}"/>
    <dgm:cxn modelId="{83ADC446-FE5F-4F5B-BE54-FB11849577DA}" type="presOf" srcId="{BA872739-199D-4F3C-95CC-6321194B8F6C}" destId="{FA21619E-1248-41D6-84F3-9F616887F1EE}" srcOrd="1" destOrd="0" presId="urn:microsoft.com/office/officeart/2005/8/layout/process2"/>
    <dgm:cxn modelId="{1F11024F-BD04-4C55-91C1-17B8D410C257}" type="presOf" srcId="{3060C63A-F05B-4AA4-84D5-6E6A9ED5BDF5}" destId="{32E86D92-8634-482D-8BC9-94FD90106247}" srcOrd="0" destOrd="4" presId="urn:microsoft.com/office/officeart/2005/8/layout/process2"/>
    <dgm:cxn modelId="{08845053-2868-47C6-9F08-D868695332C2}" type="presOf" srcId="{B021663B-E5D6-4550-99E3-9E6D94D0A20A}" destId="{7251B761-CEE7-4B9A-AB9E-B9C0A1887121}" srcOrd="0" destOrd="0" presId="urn:microsoft.com/office/officeart/2005/8/layout/process2"/>
    <dgm:cxn modelId="{D2C06C89-65AA-414D-9A72-2AD937802D92}" type="presOf" srcId="{01E4D87F-70A8-47D6-8F36-D2380A1EAFCB}" destId="{70B72ED8-BE9B-465D-8417-E3EED0FDA00E}" srcOrd="0" destOrd="0" presId="urn:microsoft.com/office/officeart/2005/8/layout/process2"/>
    <dgm:cxn modelId="{B99CC9A6-B7EB-4D67-8D58-1791917DFA88}" srcId="{E1EFA3C4-241F-4369-B053-1EBBE83F464C}" destId="{996C0C2A-C148-4B18-86CD-C455E5B0DCF8}" srcOrd="2" destOrd="0" parTransId="{90C84DA5-D322-4E11-A5FF-4F9BED362F20}" sibTransId="{01E4D87F-70A8-47D6-8F36-D2380A1EAFCB}"/>
    <dgm:cxn modelId="{497222AB-F948-4E81-81E7-6E8000F5D8EE}" type="presOf" srcId="{B1AE6513-30A3-46DE-9939-4F29E89D2CBF}" destId="{ABC56430-021E-406E-AB59-1D6C2263ACDC}" srcOrd="0" destOrd="0" presId="urn:microsoft.com/office/officeart/2005/8/layout/process2"/>
    <dgm:cxn modelId="{9A1F88AB-015F-41BE-ACEC-D9BBEB48E5DE}" srcId="{E636E3B2-D675-4365-95F3-8F9D151BEA09}" destId="{2968E892-95E4-46FD-9EB4-054988C0C130}" srcOrd="2" destOrd="0" parTransId="{0CB535F1-B3C2-4C4C-A7DA-ABC0E8AB2CE4}" sibTransId="{0700F1BE-00D0-4C1F-9756-5A48C6E69C76}"/>
    <dgm:cxn modelId="{9B5FEFB0-39C7-497D-8316-F41736AB0C98}" srcId="{996C0C2A-C148-4B18-86CD-C455E5B0DCF8}" destId="{E10573A9-D4F3-490E-88E5-3B82E46093E5}" srcOrd="2" destOrd="0" parTransId="{E7A60F6B-F403-44EC-A06F-033B9186520A}" sibTransId="{F51E318B-6223-4A5A-99AF-9C43184734CF}"/>
    <dgm:cxn modelId="{90367EB2-0700-4FD7-88EE-269578D29900}" srcId="{B1AE6513-30A3-46DE-9939-4F29E89D2CBF}" destId="{9CA21492-04EA-4962-A0C1-9B5A905FFB9A}" srcOrd="1" destOrd="0" parTransId="{C41F0487-6022-4CAE-913C-93F0E2C93E02}" sibTransId="{9DAC36B1-D9F7-4D33-AD66-562BD3715FDF}"/>
    <dgm:cxn modelId="{07191CB6-B6D5-4523-A9F5-E31A7F677C93}" srcId="{E1EFA3C4-241F-4369-B053-1EBBE83F464C}" destId="{B1AE6513-30A3-46DE-9939-4F29E89D2CBF}" srcOrd="1" destOrd="0" parTransId="{127682BC-6E1C-4F48-B863-479F895A45BD}" sibTransId="{BA872739-199D-4F3C-95CC-6321194B8F6C}"/>
    <dgm:cxn modelId="{11145CBE-D3FC-4E6B-B3B2-3335F29DE4CC}" type="presOf" srcId="{E1EFA3C4-241F-4369-B053-1EBBE83F464C}" destId="{89903483-E5BF-440C-98E7-D757ACC39F24}" srcOrd="0" destOrd="0" presId="urn:microsoft.com/office/officeart/2005/8/layout/process2"/>
    <dgm:cxn modelId="{192BEFBE-DCE6-4284-9FD1-8225DB7C8E2F}" type="presOf" srcId="{CDC19942-FE7B-4497-B8B5-623A6160D9AF}" destId="{ABC56430-021E-406E-AB59-1D6C2263ACDC}" srcOrd="0" destOrd="1" presId="urn:microsoft.com/office/officeart/2005/8/layout/process2"/>
    <dgm:cxn modelId="{F679AABF-DA6F-44E1-9C01-42708D8FF1E7}" type="presOf" srcId="{0691A539-C394-4FD0-9592-BC7D82EE8198}" destId="{7D9B36F0-64C1-4872-99DC-4093C987191B}" srcOrd="1" destOrd="0" presId="urn:microsoft.com/office/officeart/2005/8/layout/process2"/>
    <dgm:cxn modelId="{B8F157C8-1EED-42E2-BBCC-006A76775999}" srcId="{E636E3B2-D675-4365-95F3-8F9D151BEA09}" destId="{96D3CB8C-7076-4E99-9152-F9164C9D8443}" srcOrd="0" destOrd="0" parTransId="{A2FCB248-654E-4A97-9587-4BD329609F8D}" sibTransId="{6A0EFD95-655B-4B9E-8227-8ABCB5A9E509}"/>
    <dgm:cxn modelId="{098E62CF-1018-4839-93D9-30A90B11AD70}" type="presOf" srcId="{2968E892-95E4-46FD-9EB4-054988C0C130}" destId="{32E86D92-8634-482D-8BC9-94FD90106247}" srcOrd="0" destOrd="3" presId="urn:microsoft.com/office/officeart/2005/8/layout/process2"/>
    <dgm:cxn modelId="{F1EED1D3-52FE-47E5-B580-07D03C07CE79}" type="presOf" srcId="{5E5B70D3-23A2-4210-A341-50C2A50D8617}" destId="{6FFD8076-DEDA-4716-81C6-BAEC32274984}" srcOrd="0" destOrd="1" presId="urn:microsoft.com/office/officeart/2005/8/layout/process2"/>
    <dgm:cxn modelId="{1DF0A8D8-A61E-4CFE-AFF8-D288ADABE673}" type="presOf" srcId="{BA872739-199D-4F3C-95CC-6321194B8F6C}" destId="{A4D34A54-3EE9-4202-B91A-6389A2CAA3E9}" srcOrd="0" destOrd="0" presId="urn:microsoft.com/office/officeart/2005/8/layout/process2"/>
    <dgm:cxn modelId="{3C2FC4D9-51EE-4FA7-9CC9-03E7717F9D5F}" type="presOf" srcId="{0691A539-C394-4FD0-9592-BC7D82EE8198}" destId="{AE1B835D-5955-4ECF-AA9E-2B3B3BFF6CDC}" srcOrd="0" destOrd="0" presId="urn:microsoft.com/office/officeart/2005/8/layout/process2"/>
    <dgm:cxn modelId="{C68D59E6-D9B4-417C-B476-77BAA6CD7DAC}" srcId="{E636E3B2-D675-4365-95F3-8F9D151BEA09}" destId="{3060C63A-F05B-4AA4-84D5-6E6A9ED5BDF5}" srcOrd="3" destOrd="0" parTransId="{00126382-299B-48B6-BC5F-5B1A1AF36413}" sibTransId="{135C4CC4-1E0F-40AE-B486-A41165EAE643}"/>
    <dgm:cxn modelId="{88714AED-971F-44AB-9AB4-774AACA099DA}" srcId="{E1EFA3C4-241F-4369-B053-1EBBE83F464C}" destId="{E636E3B2-D675-4365-95F3-8F9D151BEA09}" srcOrd="3" destOrd="0" parTransId="{F6AB2997-24B7-46B8-811A-FF6F21CB3203}" sibTransId="{4A9A034D-552F-495F-9876-7106DEAE8223}"/>
    <dgm:cxn modelId="{E94795EE-7C3A-46FD-81B7-19AB0020AA58}" type="presOf" srcId="{96D3CB8C-7076-4E99-9152-F9164C9D8443}" destId="{32E86D92-8634-482D-8BC9-94FD90106247}" srcOrd="0" destOrd="1" presId="urn:microsoft.com/office/officeart/2005/8/layout/process2"/>
    <dgm:cxn modelId="{77591AEF-678B-4299-BF10-55BC71FF14F1}" type="presParOf" srcId="{89903483-E5BF-440C-98E7-D757ACC39F24}" destId="{7251B761-CEE7-4B9A-AB9E-B9C0A1887121}" srcOrd="0" destOrd="0" presId="urn:microsoft.com/office/officeart/2005/8/layout/process2"/>
    <dgm:cxn modelId="{4DAFB493-4AEE-430C-8767-888E4AF17774}" type="presParOf" srcId="{89903483-E5BF-440C-98E7-D757ACC39F24}" destId="{AE1B835D-5955-4ECF-AA9E-2B3B3BFF6CDC}" srcOrd="1" destOrd="0" presId="urn:microsoft.com/office/officeart/2005/8/layout/process2"/>
    <dgm:cxn modelId="{D40F4C01-6020-4F1A-859D-95B3136D30F5}" type="presParOf" srcId="{AE1B835D-5955-4ECF-AA9E-2B3B3BFF6CDC}" destId="{7D9B36F0-64C1-4872-99DC-4093C987191B}" srcOrd="0" destOrd="0" presId="urn:microsoft.com/office/officeart/2005/8/layout/process2"/>
    <dgm:cxn modelId="{FD30872F-BA36-4536-8374-668BD2E7C717}" type="presParOf" srcId="{89903483-E5BF-440C-98E7-D757ACC39F24}" destId="{ABC56430-021E-406E-AB59-1D6C2263ACDC}" srcOrd="2" destOrd="0" presId="urn:microsoft.com/office/officeart/2005/8/layout/process2"/>
    <dgm:cxn modelId="{8FF02013-F0E8-41B7-AA14-A5A8B4A30CBF}" type="presParOf" srcId="{89903483-E5BF-440C-98E7-D757ACC39F24}" destId="{A4D34A54-3EE9-4202-B91A-6389A2CAA3E9}" srcOrd="3" destOrd="0" presId="urn:microsoft.com/office/officeart/2005/8/layout/process2"/>
    <dgm:cxn modelId="{D4A745EB-64A2-49DC-956E-CB2CDDFCBA6F}" type="presParOf" srcId="{A4D34A54-3EE9-4202-B91A-6389A2CAA3E9}" destId="{FA21619E-1248-41D6-84F3-9F616887F1EE}" srcOrd="0" destOrd="0" presId="urn:microsoft.com/office/officeart/2005/8/layout/process2"/>
    <dgm:cxn modelId="{4945C4A7-0987-4ADB-BF56-DD71ACE3F4AC}" type="presParOf" srcId="{89903483-E5BF-440C-98E7-D757ACC39F24}" destId="{6FFD8076-DEDA-4716-81C6-BAEC32274984}" srcOrd="4" destOrd="0" presId="urn:microsoft.com/office/officeart/2005/8/layout/process2"/>
    <dgm:cxn modelId="{B746E522-E0CE-4131-91D0-9F5F004BACCF}" type="presParOf" srcId="{89903483-E5BF-440C-98E7-D757ACC39F24}" destId="{70B72ED8-BE9B-465D-8417-E3EED0FDA00E}" srcOrd="5" destOrd="0" presId="urn:microsoft.com/office/officeart/2005/8/layout/process2"/>
    <dgm:cxn modelId="{085E8916-0E9A-46AE-B106-41D74F60F1C6}" type="presParOf" srcId="{70B72ED8-BE9B-465D-8417-E3EED0FDA00E}" destId="{5EADFB95-6EDF-4A6B-89F1-C7513CEDE91B}" srcOrd="0" destOrd="0" presId="urn:microsoft.com/office/officeart/2005/8/layout/process2"/>
    <dgm:cxn modelId="{2A3A3050-7EF5-46C5-9943-24A6B83CD447}" type="presParOf" srcId="{89903483-E5BF-440C-98E7-D757ACC39F24}" destId="{32E86D92-8634-482D-8BC9-94FD90106247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AC5016-5DC3-44DA-9F8E-4E60BF0196C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BA"/>
        </a:p>
      </dgm:t>
    </dgm:pt>
    <dgm:pt modelId="{26D5FE29-7457-44B3-9489-2484EFDE5F52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xfrm>
          <a:off x="265916" y="0"/>
          <a:ext cx="7331518" cy="1077961"/>
        </a:xfrm>
        <a:prstGeom prst="roundRect">
          <a:avLst>
            <a:gd name="adj" fmla="val 10000"/>
          </a:avLst>
        </a:prstGeom>
        <a:solidFill>
          <a:srgbClr val="540000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hr-BA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5. Financijska analiza</a:t>
          </a:r>
        </a:p>
      </dgm:t>
    </dgm:pt>
    <dgm:pt modelId="{2B761B1B-C450-4B00-B0DE-1E2CC1CFB364}" type="parTrans" cxnId="{366D96C1-4532-4533-B702-16A7C2570C64}">
      <dgm:prSet/>
      <dgm:spPr/>
      <dgm:t>
        <a:bodyPr/>
        <a:lstStyle/>
        <a:p>
          <a:pPr algn="ctr"/>
          <a:endParaRPr lang="hr-BA"/>
        </a:p>
      </dgm:t>
    </dgm:pt>
    <dgm:pt modelId="{28A81D57-D79D-4B52-B24D-3F28E47DF5E0}" type="sibTrans" cxnId="{366D96C1-4532-4533-B702-16A7C2570C64}">
      <dgm:prSet/>
      <dgm:spPr/>
      <dgm:t>
        <a:bodyPr/>
        <a:lstStyle/>
        <a:p>
          <a:pPr algn="ctr"/>
          <a:endParaRPr lang="hr-BA"/>
        </a:p>
      </dgm:t>
    </dgm:pt>
    <dgm:pt modelId="{8E629089-4AAB-499F-B863-A8FD3B971E3E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xfrm>
          <a:off x="265916" y="0"/>
          <a:ext cx="7331518" cy="1077961"/>
        </a:xfrm>
        <a:prstGeom prst="roundRect">
          <a:avLst>
            <a:gd name="adj" fmla="val 10000"/>
          </a:avLst>
        </a:prstGeom>
        <a:solidFill>
          <a:srgbClr val="540000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Char char="•"/>
          </a:pPr>
          <a:r>
            <a:rPr lang="hr-BA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Novčani tokovi troškova i prihoda projekta, uključujući ostatak vrijednosti projekta</a:t>
          </a:r>
        </a:p>
      </dgm:t>
    </dgm:pt>
    <dgm:pt modelId="{005BE5D9-AE72-4A2A-AD42-7914AE5C809E}" type="parTrans" cxnId="{8D240AEC-16C5-4F6B-A0D7-ECDBD7A3C132}">
      <dgm:prSet/>
      <dgm:spPr/>
      <dgm:t>
        <a:bodyPr/>
        <a:lstStyle/>
        <a:p>
          <a:pPr algn="ctr"/>
          <a:endParaRPr lang="hr-BA"/>
        </a:p>
      </dgm:t>
    </dgm:pt>
    <dgm:pt modelId="{51641B74-77AF-4D7B-98F9-52D12D89FA01}" type="sibTrans" cxnId="{8D240AEC-16C5-4F6B-A0D7-ECDBD7A3C132}">
      <dgm:prSet/>
      <dgm:spPr/>
      <dgm:t>
        <a:bodyPr/>
        <a:lstStyle/>
        <a:p>
          <a:pPr algn="ctr"/>
          <a:endParaRPr lang="hr-BA"/>
        </a:p>
      </dgm:t>
    </dgm:pt>
    <dgm:pt modelId="{3D94D608-86FE-4D33-AFC9-E1109C6D20E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xfrm>
          <a:off x="265916" y="0"/>
          <a:ext cx="7331518" cy="1077961"/>
        </a:xfrm>
        <a:prstGeom prst="roundRect">
          <a:avLst>
            <a:gd name="adj" fmla="val 10000"/>
          </a:avLst>
        </a:prstGeom>
        <a:solidFill>
          <a:srgbClr val="540000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Char char="•"/>
          </a:pPr>
          <a:r>
            <a:rPr lang="hr-BA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Financijska profitabilnost i održivost</a:t>
          </a:r>
        </a:p>
      </dgm:t>
    </dgm:pt>
    <dgm:pt modelId="{E05D34C9-DBB7-4D3B-AFC6-2D02A6238BA3}" type="sibTrans" cxnId="{E7DB68E5-2BB4-4D5A-B524-AB48A79E5BF3}">
      <dgm:prSet/>
      <dgm:spPr/>
      <dgm:t>
        <a:bodyPr/>
        <a:lstStyle/>
        <a:p>
          <a:pPr algn="ctr"/>
          <a:endParaRPr lang="hr-BA"/>
        </a:p>
      </dgm:t>
    </dgm:pt>
    <dgm:pt modelId="{D6670E76-61D5-4B23-942F-094C350582D9}" type="parTrans" cxnId="{E7DB68E5-2BB4-4D5A-B524-AB48A79E5BF3}">
      <dgm:prSet/>
      <dgm:spPr/>
      <dgm:t>
        <a:bodyPr/>
        <a:lstStyle/>
        <a:p>
          <a:pPr algn="ctr"/>
          <a:endParaRPr lang="hr-BA"/>
        </a:p>
      </dgm:t>
    </dgm:pt>
    <dgm:pt modelId="{84E41888-44B5-4597-906B-5EEF35507446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xfrm>
          <a:off x="265916" y="0"/>
          <a:ext cx="7331518" cy="1077961"/>
        </a:xfrm>
        <a:prstGeom prst="roundRect">
          <a:avLst>
            <a:gd name="adj" fmla="val 10000"/>
          </a:avLst>
        </a:prstGeom>
        <a:solidFill>
          <a:srgbClr val="540000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>
            <a:buChar char="•"/>
          </a:pPr>
          <a:r>
            <a:rPr lang="hr-BA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Izvori financiranja</a:t>
          </a:r>
        </a:p>
      </dgm:t>
    </dgm:pt>
    <dgm:pt modelId="{9CB937BD-0135-436A-B1C7-35D35C2D79A0}" type="sibTrans" cxnId="{E30871B5-5FEF-4662-980E-687029A3FECF}">
      <dgm:prSet/>
      <dgm:spPr/>
      <dgm:t>
        <a:bodyPr/>
        <a:lstStyle/>
        <a:p>
          <a:pPr algn="ctr"/>
          <a:endParaRPr lang="hr-BA"/>
        </a:p>
      </dgm:t>
    </dgm:pt>
    <dgm:pt modelId="{F3CE6182-9EC1-4C08-8CAA-02FA3EEF4BB3}" type="parTrans" cxnId="{E30871B5-5FEF-4662-980E-687029A3FECF}">
      <dgm:prSet/>
      <dgm:spPr/>
      <dgm:t>
        <a:bodyPr/>
        <a:lstStyle/>
        <a:p>
          <a:pPr algn="ctr"/>
          <a:endParaRPr lang="hr-BA"/>
        </a:p>
      </dgm:t>
    </dgm:pt>
    <dgm:pt modelId="{2C499A4C-8762-4CEE-9F9F-2FA345D57154}" type="pres">
      <dgm:prSet presAssocID="{AAAC5016-5DC3-44DA-9F8E-4E60BF0196C9}" presName="linearFlow" presStyleCnt="0">
        <dgm:presLayoutVars>
          <dgm:resizeHandles val="exact"/>
        </dgm:presLayoutVars>
      </dgm:prSet>
      <dgm:spPr/>
    </dgm:pt>
    <dgm:pt modelId="{7D3FAAAD-22DD-4762-AC97-AFB6E352608E}" type="pres">
      <dgm:prSet presAssocID="{26D5FE29-7457-44B3-9489-2484EFDE5F52}" presName="node" presStyleLbl="node1" presStyleIdx="0" presStyleCnt="1" custScaleX="167541" custLinFactNeighborX="-380" custLinFactNeighborY="-14201">
        <dgm:presLayoutVars>
          <dgm:bulletEnabled val="1"/>
        </dgm:presLayoutVars>
      </dgm:prSet>
      <dgm:spPr/>
    </dgm:pt>
  </dgm:ptLst>
  <dgm:cxnLst>
    <dgm:cxn modelId="{F2ADAF71-5493-42EA-BC2A-40A43B372412}" type="presOf" srcId="{84E41888-44B5-4597-906B-5EEF35507446}" destId="{7D3FAAAD-22DD-4762-AC97-AFB6E352608E}" srcOrd="0" destOrd="2" presId="urn:microsoft.com/office/officeart/2005/8/layout/process2"/>
    <dgm:cxn modelId="{06BE407C-783E-40F4-826D-AEA2DC139FD2}" type="presOf" srcId="{AAAC5016-5DC3-44DA-9F8E-4E60BF0196C9}" destId="{2C499A4C-8762-4CEE-9F9F-2FA345D57154}" srcOrd="0" destOrd="0" presId="urn:microsoft.com/office/officeart/2005/8/layout/process2"/>
    <dgm:cxn modelId="{E30871B5-5FEF-4662-980E-687029A3FECF}" srcId="{26D5FE29-7457-44B3-9489-2484EFDE5F52}" destId="{84E41888-44B5-4597-906B-5EEF35507446}" srcOrd="1" destOrd="0" parTransId="{F3CE6182-9EC1-4C08-8CAA-02FA3EEF4BB3}" sibTransId="{9CB937BD-0135-436A-B1C7-35D35C2D79A0}"/>
    <dgm:cxn modelId="{366D96C1-4532-4533-B702-16A7C2570C64}" srcId="{AAAC5016-5DC3-44DA-9F8E-4E60BF0196C9}" destId="{26D5FE29-7457-44B3-9489-2484EFDE5F52}" srcOrd="0" destOrd="0" parTransId="{2B761B1B-C450-4B00-B0DE-1E2CC1CFB364}" sibTransId="{28A81D57-D79D-4B52-B24D-3F28E47DF5E0}"/>
    <dgm:cxn modelId="{00190BC5-92A2-4987-92C1-F42DB807B78E}" type="presOf" srcId="{8E629089-4AAB-499F-B863-A8FD3B971E3E}" destId="{7D3FAAAD-22DD-4762-AC97-AFB6E352608E}" srcOrd="0" destOrd="1" presId="urn:microsoft.com/office/officeart/2005/8/layout/process2"/>
    <dgm:cxn modelId="{D0051EE2-FDD4-4470-B0B0-BD422DD191DB}" type="presOf" srcId="{3D94D608-86FE-4D33-AFC9-E1109C6D20E2}" destId="{7D3FAAAD-22DD-4762-AC97-AFB6E352608E}" srcOrd="0" destOrd="3" presId="urn:microsoft.com/office/officeart/2005/8/layout/process2"/>
    <dgm:cxn modelId="{E7DB68E5-2BB4-4D5A-B524-AB48A79E5BF3}" srcId="{26D5FE29-7457-44B3-9489-2484EFDE5F52}" destId="{3D94D608-86FE-4D33-AFC9-E1109C6D20E2}" srcOrd="2" destOrd="0" parTransId="{D6670E76-61D5-4B23-942F-094C350582D9}" sibTransId="{E05D34C9-DBB7-4D3B-AFC6-2D02A6238BA3}"/>
    <dgm:cxn modelId="{8D240AEC-16C5-4F6B-A0D7-ECDBD7A3C132}" srcId="{26D5FE29-7457-44B3-9489-2484EFDE5F52}" destId="{8E629089-4AAB-499F-B863-A8FD3B971E3E}" srcOrd="0" destOrd="0" parTransId="{005BE5D9-AE72-4A2A-AD42-7914AE5C809E}" sibTransId="{51641B74-77AF-4D7B-98F9-52D12D89FA01}"/>
    <dgm:cxn modelId="{34E1F5ED-0E61-4B87-B493-6142A58E5420}" type="presOf" srcId="{26D5FE29-7457-44B3-9489-2484EFDE5F52}" destId="{7D3FAAAD-22DD-4762-AC97-AFB6E352608E}" srcOrd="0" destOrd="0" presId="urn:microsoft.com/office/officeart/2005/8/layout/process2"/>
    <dgm:cxn modelId="{1BD529C5-A6AA-40BF-A2E3-48D528C0AED5}" type="presParOf" srcId="{2C499A4C-8762-4CEE-9F9F-2FA345D57154}" destId="{7D3FAAAD-22DD-4762-AC97-AFB6E352608E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301AE9-75CE-4A1D-AD21-3F37DEB30E50}" type="doc">
      <dgm:prSet loTypeId="urn:diagrams.loki3.com/Bracke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CCE941A1-4FF2-48EA-A64A-815A523B8AF8}">
      <dgm:prSet phldrT="[Text]" custT="1"/>
      <dgm:spPr>
        <a:xfrm>
          <a:off x="4018" y="619440"/>
          <a:ext cx="2055390" cy="120285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hr-HR" sz="2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Novčani primici</a:t>
          </a:r>
        </a:p>
      </dgm:t>
    </dgm:pt>
    <dgm:pt modelId="{AB50376D-8EFA-42CB-B5D4-1F2A40FD3F9D}" type="parTrans" cxnId="{7329FD55-7992-4A22-BF51-0016C2085E55}">
      <dgm:prSet/>
      <dgm:spPr/>
      <dgm:t>
        <a:bodyPr/>
        <a:lstStyle/>
        <a:p>
          <a:endParaRPr lang="hr-HR" sz="1400"/>
        </a:p>
      </dgm:t>
    </dgm:pt>
    <dgm:pt modelId="{B525862D-1394-42F4-BEFA-72F18C1B15E6}" type="sibTrans" cxnId="{7329FD55-7992-4A22-BF51-0016C2085E55}">
      <dgm:prSet/>
      <dgm:spPr/>
      <dgm:t>
        <a:bodyPr/>
        <a:lstStyle/>
        <a:p>
          <a:endParaRPr lang="hr-HR" sz="1400"/>
        </a:p>
      </dgm:t>
    </dgm:pt>
    <dgm:pt modelId="{0229284C-8DEA-42A2-8953-17AAE6BDB47D}">
      <dgm:prSet phldrT="[Text]" custT="1"/>
      <dgm:spPr>
        <a:xfrm>
          <a:off x="2634918" y="525468"/>
          <a:ext cx="5590663" cy="1390795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Prihodi projekta</a:t>
          </a:r>
        </a:p>
      </dgm:t>
    </dgm:pt>
    <dgm:pt modelId="{9386E7E7-F030-47D3-9DAB-5C444EDC3515}" type="parTrans" cxnId="{18694000-CB25-4CAF-ACBC-98816A47FBD3}">
      <dgm:prSet/>
      <dgm:spPr/>
      <dgm:t>
        <a:bodyPr/>
        <a:lstStyle/>
        <a:p>
          <a:endParaRPr lang="hr-HR" sz="1400"/>
        </a:p>
      </dgm:t>
    </dgm:pt>
    <dgm:pt modelId="{054C982B-C915-4DD8-A301-154498C1E9F7}" type="sibTrans" cxnId="{18694000-CB25-4CAF-ACBC-98816A47FBD3}">
      <dgm:prSet/>
      <dgm:spPr/>
      <dgm:t>
        <a:bodyPr/>
        <a:lstStyle/>
        <a:p>
          <a:endParaRPr lang="hr-HR" sz="1400"/>
        </a:p>
      </dgm:t>
    </dgm:pt>
    <dgm:pt modelId="{5EF618DD-F60D-4B9C-8908-A48531621B7D}">
      <dgm:prSet phldrT="[Text]" custT="1"/>
      <dgm:spPr>
        <a:xfrm>
          <a:off x="4018" y="2421754"/>
          <a:ext cx="2055390" cy="120285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hr-HR" sz="2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Novčani izdaci</a:t>
          </a:r>
        </a:p>
      </dgm:t>
    </dgm:pt>
    <dgm:pt modelId="{0AC02F0B-E2C8-4FD5-98E6-8E9ED40AD1E8}" type="parTrans" cxnId="{E890D215-DBD4-49F4-8A66-39D72464D4B1}">
      <dgm:prSet/>
      <dgm:spPr/>
      <dgm:t>
        <a:bodyPr/>
        <a:lstStyle/>
        <a:p>
          <a:endParaRPr lang="hr-HR" sz="1400"/>
        </a:p>
      </dgm:t>
    </dgm:pt>
    <dgm:pt modelId="{80C93F0B-D1D1-4471-A1F4-28E1F2DD309C}" type="sibTrans" cxnId="{E890D215-DBD4-49F4-8A66-39D72464D4B1}">
      <dgm:prSet/>
      <dgm:spPr/>
      <dgm:t>
        <a:bodyPr/>
        <a:lstStyle/>
        <a:p>
          <a:endParaRPr lang="hr-HR" sz="1400"/>
        </a:p>
      </dgm:t>
    </dgm:pt>
    <dgm:pt modelId="{C3D9D341-E84C-4536-81CD-88ECE0FBC42B}">
      <dgm:prSet phldrT="[Text]" custT="1"/>
      <dgm:spPr>
        <a:xfrm>
          <a:off x="2634918" y="2045863"/>
          <a:ext cx="5590663" cy="1954631"/>
        </a:xfrm>
        <a:prstGeom prst="rect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Investicijski troškovi</a:t>
          </a:r>
        </a:p>
      </dgm:t>
    </dgm:pt>
    <dgm:pt modelId="{B5F4FBCC-D59D-4228-AD38-E06AEC1C961F}" type="parTrans" cxnId="{D04A1813-1DBE-49BA-9E99-FDDA6CC7CE8A}">
      <dgm:prSet/>
      <dgm:spPr/>
      <dgm:t>
        <a:bodyPr/>
        <a:lstStyle/>
        <a:p>
          <a:endParaRPr lang="hr-HR" sz="1400"/>
        </a:p>
      </dgm:t>
    </dgm:pt>
    <dgm:pt modelId="{41B0F31D-53E1-4804-96C2-119435D92D4E}" type="sibTrans" cxnId="{D04A1813-1DBE-49BA-9E99-FDDA6CC7CE8A}">
      <dgm:prSet/>
      <dgm:spPr/>
      <dgm:t>
        <a:bodyPr/>
        <a:lstStyle/>
        <a:p>
          <a:endParaRPr lang="hr-HR" sz="1400"/>
        </a:p>
      </dgm:t>
    </dgm:pt>
    <dgm:pt modelId="{1D89EC7C-7AF4-4571-B66A-C94F8AF9D639}">
      <dgm:prSet phldrT="[Text]" custT="1"/>
      <dgm:spPr>
        <a:xfrm>
          <a:off x="2634918" y="525468"/>
          <a:ext cx="5590663" cy="1390795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Ostatak vrijednosti projekta</a:t>
          </a:r>
        </a:p>
      </dgm:t>
    </dgm:pt>
    <dgm:pt modelId="{D90C0785-7FE5-4BE2-BDEB-DC2067383A94}" type="parTrans" cxnId="{0B00F70F-4368-4C89-AC90-010E2D68CDA7}">
      <dgm:prSet/>
      <dgm:spPr/>
      <dgm:t>
        <a:bodyPr/>
        <a:lstStyle/>
        <a:p>
          <a:endParaRPr lang="hr-HR" sz="1400"/>
        </a:p>
      </dgm:t>
    </dgm:pt>
    <dgm:pt modelId="{425AF53B-BCD1-409D-940B-458E66DB78BE}" type="sibTrans" cxnId="{0B00F70F-4368-4C89-AC90-010E2D68CDA7}">
      <dgm:prSet/>
      <dgm:spPr/>
      <dgm:t>
        <a:bodyPr/>
        <a:lstStyle/>
        <a:p>
          <a:endParaRPr lang="hr-HR" sz="1400"/>
        </a:p>
      </dgm:t>
    </dgm:pt>
    <dgm:pt modelId="{96FB1E5B-3EE2-4628-A816-0A6CF130F0AF}">
      <dgm:prSet phldrT="[Text]" custT="1"/>
      <dgm:spPr>
        <a:xfrm>
          <a:off x="2634918" y="2045863"/>
          <a:ext cx="5590663" cy="1954631"/>
        </a:xfrm>
        <a:prstGeom prst="rect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Operativni troškovi</a:t>
          </a:r>
        </a:p>
      </dgm:t>
    </dgm:pt>
    <dgm:pt modelId="{1C1DE0AB-310E-4BAC-88A4-A678C3A55D56}" type="parTrans" cxnId="{792E4AEA-28B3-4889-908D-940B5F7510E6}">
      <dgm:prSet/>
      <dgm:spPr/>
      <dgm:t>
        <a:bodyPr/>
        <a:lstStyle/>
        <a:p>
          <a:endParaRPr lang="hr-HR" sz="1400"/>
        </a:p>
      </dgm:t>
    </dgm:pt>
    <dgm:pt modelId="{54F737B1-19FF-498C-94E2-3E8378EE3384}" type="sibTrans" cxnId="{792E4AEA-28B3-4889-908D-940B5F7510E6}">
      <dgm:prSet/>
      <dgm:spPr/>
      <dgm:t>
        <a:bodyPr/>
        <a:lstStyle/>
        <a:p>
          <a:endParaRPr lang="hr-HR" sz="1400"/>
        </a:p>
      </dgm:t>
    </dgm:pt>
    <dgm:pt modelId="{6BD90022-CA72-4E47-BCD3-C0B84DC3573E}">
      <dgm:prSet phldrT="[Text]" custT="1"/>
      <dgm:spPr>
        <a:xfrm>
          <a:off x="2634918" y="2045863"/>
          <a:ext cx="5590663" cy="1954631"/>
        </a:xfrm>
        <a:prstGeom prst="rect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Troškovi </a:t>
          </a:r>
          <a:r>
            <a:rPr lang="hr-HR" sz="2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reinvestiranja</a:t>
          </a:r>
          <a:endParaRPr lang="hr-HR" sz="2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CAAE869-4941-4EB0-AA50-3757AAB499E4}" type="parTrans" cxnId="{29C21344-CC9E-4CE7-AAE1-7EC06C2047D7}">
      <dgm:prSet/>
      <dgm:spPr/>
      <dgm:t>
        <a:bodyPr/>
        <a:lstStyle/>
        <a:p>
          <a:endParaRPr lang="hr-HR" sz="1400"/>
        </a:p>
      </dgm:t>
    </dgm:pt>
    <dgm:pt modelId="{9FCDB8FB-E89B-4E39-8284-0F6D5F2C7DAE}" type="sibTrans" cxnId="{29C21344-CC9E-4CE7-AAE1-7EC06C2047D7}">
      <dgm:prSet/>
      <dgm:spPr/>
      <dgm:t>
        <a:bodyPr/>
        <a:lstStyle/>
        <a:p>
          <a:endParaRPr lang="hr-HR" sz="1400"/>
        </a:p>
      </dgm:t>
    </dgm:pt>
    <dgm:pt modelId="{ADDA5A03-0398-41E9-99DD-03F095F59466}" type="pres">
      <dgm:prSet presAssocID="{07301AE9-75CE-4A1D-AD21-3F37DEB30E50}" presName="Name0" presStyleCnt="0">
        <dgm:presLayoutVars>
          <dgm:dir/>
          <dgm:animLvl val="lvl"/>
          <dgm:resizeHandles val="exact"/>
        </dgm:presLayoutVars>
      </dgm:prSet>
      <dgm:spPr/>
    </dgm:pt>
    <dgm:pt modelId="{86634771-FA78-4924-B96D-7DA3FDE58C9D}" type="pres">
      <dgm:prSet presAssocID="{CCE941A1-4FF2-48EA-A64A-815A523B8AF8}" presName="linNode" presStyleCnt="0"/>
      <dgm:spPr/>
    </dgm:pt>
    <dgm:pt modelId="{61431175-A21C-4A92-98F7-1F21AE5C3EC7}" type="pres">
      <dgm:prSet presAssocID="{CCE941A1-4FF2-48EA-A64A-815A523B8AF8}" presName="parTx" presStyleLbl="revTx" presStyleIdx="0" presStyleCnt="2" custLinFactNeighborX="-6564" custLinFactNeighborY="-19694">
        <dgm:presLayoutVars>
          <dgm:chMax val="1"/>
          <dgm:bulletEnabled val="1"/>
        </dgm:presLayoutVars>
      </dgm:prSet>
      <dgm:spPr/>
    </dgm:pt>
    <dgm:pt modelId="{2FD418C4-CB33-41A4-8C80-F12F437756F9}" type="pres">
      <dgm:prSet presAssocID="{CCE941A1-4FF2-48EA-A64A-815A523B8AF8}" presName="bracket" presStyleLbl="parChTrans1D1" presStyleIdx="0" presStyleCnt="2" custLinFactNeighborX="-2527" custLinFactNeighborY="-19694"/>
      <dgm:spPr>
        <a:xfrm>
          <a:off x="2059409" y="525468"/>
          <a:ext cx="411078" cy="139079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EEC6111-1820-48F6-858A-C20DD41CB8ED}" type="pres">
      <dgm:prSet presAssocID="{CCE941A1-4FF2-48EA-A64A-815A523B8AF8}" presName="spH" presStyleCnt="0"/>
      <dgm:spPr/>
    </dgm:pt>
    <dgm:pt modelId="{5815B04A-B903-47E5-AD19-CF352A4F98D8}" type="pres">
      <dgm:prSet presAssocID="{CCE941A1-4FF2-48EA-A64A-815A523B8AF8}" presName="desTx" presStyleLbl="node1" presStyleIdx="0" presStyleCnt="2" custLinFactNeighborX="26040" custLinFactNeighborY="-19694">
        <dgm:presLayoutVars>
          <dgm:bulletEnabled val="1"/>
        </dgm:presLayoutVars>
      </dgm:prSet>
      <dgm:spPr/>
    </dgm:pt>
    <dgm:pt modelId="{72111E22-FCA4-466F-BDFF-C6DC2EBE4156}" type="pres">
      <dgm:prSet presAssocID="{B525862D-1394-42F4-BEFA-72F18C1B15E6}" presName="spV" presStyleCnt="0"/>
      <dgm:spPr/>
    </dgm:pt>
    <dgm:pt modelId="{6E1FE352-C237-4347-B3E1-58E8E049AC88}" type="pres">
      <dgm:prSet presAssocID="{5EF618DD-F60D-4B9C-8908-A48531621B7D}" presName="linNode" presStyleCnt="0"/>
      <dgm:spPr/>
    </dgm:pt>
    <dgm:pt modelId="{18D795CA-3584-40B4-AD37-5239FB005BE2}" type="pres">
      <dgm:prSet presAssocID="{5EF618DD-F60D-4B9C-8908-A48531621B7D}" presName="parTx" presStyleLbl="revTx" presStyleIdx="1" presStyleCnt="2">
        <dgm:presLayoutVars>
          <dgm:chMax val="1"/>
          <dgm:bulletEnabled val="1"/>
        </dgm:presLayoutVars>
      </dgm:prSet>
      <dgm:spPr/>
    </dgm:pt>
    <dgm:pt modelId="{936B3CEE-E26E-4B0E-BEF6-09683B959FCA}" type="pres">
      <dgm:prSet presAssocID="{5EF618DD-F60D-4B9C-8908-A48531621B7D}" presName="bracket" presStyleLbl="parChTrans1D1" presStyleIdx="1" presStyleCnt="2" custScaleY="90881"/>
      <dgm:spPr>
        <a:xfrm>
          <a:off x="2059409" y="2045863"/>
          <a:ext cx="411078" cy="195463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BA9E19F-6A87-4081-90D2-AB1180351C94}" type="pres">
      <dgm:prSet presAssocID="{5EF618DD-F60D-4B9C-8908-A48531621B7D}" presName="spH" presStyleCnt="0"/>
      <dgm:spPr/>
    </dgm:pt>
    <dgm:pt modelId="{C4CCC2E6-7920-43B2-88F4-ACC75AE7B6F5}" type="pres">
      <dgm:prSet presAssocID="{5EF618DD-F60D-4B9C-8908-A48531621B7D}" presName="desTx" presStyleLbl="node1" presStyleIdx="1" presStyleCnt="2" custScaleY="91096">
        <dgm:presLayoutVars>
          <dgm:bulletEnabled val="1"/>
        </dgm:presLayoutVars>
      </dgm:prSet>
      <dgm:spPr/>
    </dgm:pt>
  </dgm:ptLst>
  <dgm:cxnLst>
    <dgm:cxn modelId="{18694000-CB25-4CAF-ACBC-98816A47FBD3}" srcId="{CCE941A1-4FF2-48EA-A64A-815A523B8AF8}" destId="{0229284C-8DEA-42A2-8953-17AAE6BDB47D}" srcOrd="0" destOrd="0" parTransId="{9386E7E7-F030-47D3-9DAB-5C444EDC3515}" sibTransId="{054C982B-C915-4DD8-A301-154498C1E9F7}"/>
    <dgm:cxn modelId="{260E7301-4AD0-44B8-B417-B9FC2E25F67A}" type="presOf" srcId="{1D89EC7C-7AF4-4571-B66A-C94F8AF9D639}" destId="{5815B04A-B903-47E5-AD19-CF352A4F98D8}" srcOrd="0" destOrd="1" presId="urn:diagrams.loki3.com/BracketList"/>
    <dgm:cxn modelId="{0B00F70F-4368-4C89-AC90-010E2D68CDA7}" srcId="{CCE941A1-4FF2-48EA-A64A-815A523B8AF8}" destId="{1D89EC7C-7AF4-4571-B66A-C94F8AF9D639}" srcOrd="1" destOrd="0" parTransId="{D90C0785-7FE5-4BE2-BDEB-DC2067383A94}" sibTransId="{425AF53B-BCD1-409D-940B-458E66DB78BE}"/>
    <dgm:cxn modelId="{D04A1813-1DBE-49BA-9E99-FDDA6CC7CE8A}" srcId="{5EF618DD-F60D-4B9C-8908-A48531621B7D}" destId="{C3D9D341-E84C-4536-81CD-88ECE0FBC42B}" srcOrd="0" destOrd="0" parTransId="{B5F4FBCC-D59D-4228-AD38-E06AEC1C961F}" sibTransId="{41B0F31D-53E1-4804-96C2-119435D92D4E}"/>
    <dgm:cxn modelId="{E890D215-DBD4-49F4-8A66-39D72464D4B1}" srcId="{07301AE9-75CE-4A1D-AD21-3F37DEB30E50}" destId="{5EF618DD-F60D-4B9C-8908-A48531621B7D}" srcOrd="1" destOrd="0" parTransId="{0AC02F0B-E2C8-4FD5-98E6-8E9ED40AD1E8}" sibTransId="{80C93F0B-D1D1-4471-A1F4-28E1F2DD309C}"/>
    <dgm:cxn modelId="{34A42524-1986-4720-B8DB-1EAA0F291766}" type="presOf" srcId="{5EF618DD-F60D-4B9C-8908-A48531621B7D}" destId="{18D795CA-3584-40B4-AD37-5239FB005BE2}" srcOrd="0" destOrd="0" presId="urn:diagrams.loki3.com/BracketList"/>
    <dgm:cxn modelId="{00E15625-077F-4AB3-A655-9BD027594225}" type="presOf" srcId="{CCE941A1-4FF2-48EA-A64A-815A523B8AF8}" destId="{61431175-A21C-4A92-98F7-1F21AE5C3EC7}" srcOrd="0" destOrd="0" presId="urn:diagrams.loki3.com/BracketList"/>
    <dgm:cxn modelId="{BE7A363D-6317-44A9-8A81-238004F958DC}" type="presOf" srcId="{96FB1E5B-3EE2-4628-A816-0A6CF130F0AF}" destId="{C4CCC2E6-7920-43B2-88F4-ACC75AE7B6F5}" srcOrd="0" destOrd="1" presId="urn:diagrams.loki3.com/BracketList"/>
    <dgm:cxn modelId="{29C21344-CC9E-4CE7-AAE1-7EC06C2047D7}" srcId="{5EF618DD-F60D-4B9C-8908-A48531621B7D}" destId="{6BD90022-CA72-4E47-BCD3-C0B84DC3573E}" srcOrd="2" destOrd="0" parTransId="{3CAAE869-4941-4EB0-AA50-3757AAB499E4}" sibTransId="{9FCDB8FB-E89B-4E39-8284-0F6D5F2C7DAE}"/>
    <dgm:cxn modelId="{BEAA3165-961A-4C0A-BFB7-ED3A918E0EB2}" type="presOf" srcId="{07301AE9-75CE-4A1D-AD21-3F37DEB30E50}" destId="{ADDA5A03-0398-41E9-99DD-03F095F59466}" srcOrd="0" destOrd="0" presId="urn:diagrams.loki3.com/BracketList"/>
    <dgm:cxn modelId="{7329FD55-7992-4A22-BF51-0016C2085E55}" srcId="{07301AE9-75CE-4A1D-AD21-3F37DEB30E50}" destId="{CCE941A1-4FF2-48EA-A64A-815A523B8AF8}" srcOrd="0" destOrd="0" parTransId="{AB50376D-8EFA-42CB-B5D4-1F2A40FD3F9D}" sibTransId="{B525862D-1394-42F4-BEFA-72F18C1B15E6}"/>
    <dgm:cxn modelId="{A9802BB3-16CE-4AA2-8D76-F66C369F295F}" type="presOf" srcId="{0229284C-8DEA-42A2-8953-17AAE6BDB47D}" destId="{5815B04A-B903-47E5-AD19-CF352A4F98D8}" srcOrd="0" destOrd="0" presId="urn:diagrams.loki3.com/BracketList"/>
    <dgm:cxn modelId="{0FD45EC9-5054-4730-8190-FDA7A508BBC4}" type="presOf" srcId="{C3D9D341-E84C-4536-81CD-88ECE0FBC42B}" destId="{C4CCC2E6-7920-43B2-88F4-ACC75AE7B6F5}" srcOrd="0" destOrd="0" presId="urn:diagrams.loki3.com/BracketList"/>
    <dgm:cxn modelId="{4B2E37D2-1B77-44AF-ADFC-A9353E2D0ED1}" type="presOf" srcId="{6BD90022-CA72-4E47-BCD3-C0B84DC3573E}" destId="{C4CCC2E6-7920-43B2-88F4-ACC75AE7B6F5}" srcOrd="0" destOrd="2" presId="urn:diagrams.loki3.com/BracketList"/>
    <dgm:cxn modelId="{792E4AEA-28B3-4889-908D-940B5F7510E6}" srcId="{5EF618DD-F60D-4B9C-8908-A48531621B7D}" destId="{96FB1E5B-3EE2-4628-A816-0A6CF130F0AF}" srcOrd="1" destOrd="0" parTransId="{1C1DE0AB-310E-4BAC-88A4-A678C3A55D56}" sibTransId="{54F737B1-19FF-498C-94E2-3E8378EE3384}"/>
    <dgm:cxn modelId="{B10564C6-639A-4156-9C0C-51126F6BC096}" type="presParOf" srcId="{ADDA5A03-0398-41E9-99DD-03F095F59466}" destId="{86634771-FA78-4924-B96D-7DA3FDE58C9D}" srcOrd="0" destOrd="0" presId="urn:diagrams.loki3.com/BracketList"/>
    <dgm:cxn modelId="{C2190D0A-98A4-4E58-90F6-8243A4F2FB2D}" type="presParOf" srcId="{86634771-FA78-4924-B96D-7DA3FDE58C9D}" destId="{61431175-A21C-4A92-98F7-1F21AE5C3EC7}" srcOrd="0" destOrd="0" presId="urn:diagrams.loki3.com/BracketList"/>
    <dgm:cxn modelId="{9656A812-C283-4287-93F9-E7B501EC6337}" type="presParOf" srcId="{86634771-FA78-4924-B96D-7DA3FDE58C9D}" destId="{2FD418C4-CB33-41A4-8C80-F12F437756F9}" srcOrd="1" destOrd="0" presId="urn:diagrams.loki3.com/BracketList"/>
    <dgm:cxn modelId="{78771066-2E0C-4BC6-B60A-1801D0A361C2}" type="presParOf" srcId="{86634771-FA78-4924-B96D-7DA3FDE58C9D}" destId="{1EEC6111-1820-48F6-858A-C20DD41CB8ED}" srcOrd="2" destOrd="0" presId="urn:diagrams.loki3.com/BracketList"/>
    <dgm:cxn modelId="{F9BC35F0-9164-43FE-915C-AD87A8CC344E}" type="presParOf" srcId="{86634771-FA78-4924-B96D-7DA3FDE58C9D}" destId="{5815B04A-B903-47E5-AD19-CF352A4F98D8}" srcOrd="3" destOrd="0" presId="urn:diagrams.loki3.com/BracketList"/>
    <dgm:cxn modelId="{30F1A347-5E73-4E57-B626-AA5DE57175CD}" type="presParOf" srcId="{ADDA5A03-0398-41E9-99DD-03F095F59466}" destId="{72111E22-FCA4-466F-BDFF-C6DC2EBE4156}" srcOrd="1" destOrd="0" presId="urn:diagrams.loki3.com/BracketList"/>
    <dgm:cxn modelId="{CBADA9AB-4AD2-46FE-8A52-5654A73EA884}" type="presParOf" srcId="{ADDA5A03-0398-41E9-99DD-03F095F59466}" destId="{6E1FE352-C237-4347-B3E1-58E8E049AC88}" srcOrd="2" destOrd="0" presId="urn:diagrams.loki3.com/BracketList"/>
    <dgm:cxn modelId="{19EDEB94-910C-4D9E-AC02-E2B01B91D5FA}" type="presParOf" srcId="{6E1FE352-C237-4347-B3E1-58E8E049AC88}" destId="{18D795CA-3584-40B4-AD37-5239FB005BE2}" srcOrd="0" destOrd="0" presId="urn:diagrams.loki3.com/BracketList"/>
    <dgm:cxn modelId="{479928A4-F19A-49A2-B94F-62F5E75FFAA1}" type="presParOf" srcId="{6E1FE352-C237-4347-B3E1-58E8E049AC88}" destId="{936B3CEE-E26E-4B0E-BEF6-09683B959FCA}" srcOrd="1" destOrd="0" presId="urn:diagrams.loki3.com/BracketList"/>
    <dgm:cxn modelId="{E5EB9A36-EFFD-465E-BA7F-D56B96F454A8}" type="presParOf" srcId="{6E1FE352-C237-4347-B3E1-58E8E049AC88}" destId="{BBA9E19F-6A87-4081-90D2-AB1180351C94}" srcOrd="2" destOrd="0" presId="urn:diagrams.loki3.com/BracketList"/>
    <dgm:cxn modelId="{EBCFC4EE-80F9-46BC-BD30-0AA4A2A8B153}" type="presParOf" srcId="{6E1FE352-C237-4347-B3E1-58E8E049AC88}" destId="{C4CCC2E6-7920-43B2-88F4-ACC75AE7B6F5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5DA1E9-122F-4E4C-83FF-E5AD08F77B93}" type="doc">
      <dgm:prSet loTypeId="urn:microsoft.com/office/officeart/2005/8/layout/arrow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FCECF1A-6385-4DF0-9681-1202A8CE2E99}">
      <dgm:prSet phldrT="[Text]" custT="1"/>
      <dgm:spPr>
        <a:solidFill>
          <a:srgbClr val="C00000"/>
        </a:solidFill>
      </dgm:spPr>
      <dgm:t>
        <a:bodyPr/>
        <a:lstStyle/>
        <a:p>
          <a:r>
            <a:rPr lang="hr-HR" sz="2000" b="1" dirty="0"/>
            <a:t>FNPV &gt; 0</a:t>
          </a:r>
        </a:p>
        <a:p>
          <a:r>
            <a:rPr lang="hr-HR" sz="2000" b="1" dirty="0"/>
            <a:t>Projekt  NE treba </a:t>
          </a:r>
          <a:r>
            <a:rPr lang="en-GB" sz="2000" b="1" dirty="0" err="1"/>
            <a:t>su</a:t>
          </a:r>
          <a:r>
            <a:rPr lang="hr-HR" sz="2000" b="1" dirty="0"/>
            <a:t>financiranje</a:t>
          </a:r>
          <a:r>
            <a:rPr lang="en-GB" sz="2000" b="1" dirty="0"/>
            <a:t> </a:t>
          </a:r>
          <a:r>
            <a:rPr lang="en-GB" sz="2000" b="1" dirty="0" err="1"/>
            <a:t>iz</a:t>
          </a:r>
          <a:r>
            <a:rPr lang="hr-HR" sz="2000" b="1" dirty="0"/>
            <a:t> EU fondova</a:t>
          </a:r>
        </a:p>
      </dgm:t>
    </dgm:pt>
    <dgm:pt modelId="{B4BBD04B-4FFD-41F3-97C3-4796FC636626}" type="parTrans" cxnId="{492F3AE3-23D4-4E8A-8193-DF96A208A45D}">
      <dgm:prSet/>
      <dgm:spPr/>
      <dgm:t>
        <a:bodyPr/>
        <a:lstStyle/>
        <a:p>
          <a:endParaRPr lang="hr-HR"/>
        </a:p>
      </dgm:t>
    </dgm:pt>
    <dgm:pt modelId="{94B2F9A1-9FD7-4CEE-B4C5-1EF6B9526B47}" type="sibTrans" cxnId="{492F3AE3-23D4-4E8A-8193-DF96A208A45D}">
      <dgm:prSet/>
      <dgm:spPr/>
      <dgm:t>
        <a:bodyPr/>
        <a:lstStyle/>
        <a:p>
          <a:endParaRPr lang="hr-HR"/>
        </a:p>
      </dgm:t>
    </dgm:pt>
    <dgm:pt modelId="{EC412241-CC45-4FD0-AC0E-48778B10423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r-HR" sz="2300" b="1" u="sng" dirty="0"/>
            <a:t>1. FNPV &lt; 0</a:t>
          </a:r>
        </a:p>
        <a:p>
          <a:r>
            <a:rPr lang="hr-HR" sz="2300" b="1" u="sng" dirty="0"/>
            <a:t>2. FIRR &lt; diskontna stopa</a:t>
          </a:r>
        </a:p>
        <a:p>
          <a:r>
            <a:rPr lang="hr-HR" sz="2400" b="1" dirty="0"/>
            <a:t>Projekt treba </a:t>
          </a:r>
          <a:r>
            <a:rPr lang="en-GB" sz="2400" b="1" dirty="0" err="1"/>
            <a:t>su</a:t>
          </a:r>
          <a:r>
            <a:rPr lang="hr-HR" sz="2400" b="1" dirty="0"/>
            <a:t>financiranje iz EU fondova</a:t>
          </a:r>
        </a:p>
      </dgm:t>
    </dgm:pt>
    <dgm:pt modelId="{3B5F13D8-873D-4CAC-84E3-6D903D01E073}" type="parTrans" cxnId="{092EC20A-1A22-46F3-9A64-FEA1A418EA46}">
      <dgm:prSet/>
      <dgm:spPr/>
      <dgm:t>
        <a:bodyPr/>
        <a:lstStyle/>
        <a:p>
          <a:endParaRPr lang="hr-HR"/>
        </a:p>
      </dgm:t>
    </dgm:pt>
    <dgm:pt modelId="{E318E161-BE1B-4783-8491-3E5641E46BDD}" type="sibTrans" cxnId="{092EC20A-1A22-46F3-9A64-FEA1A418EA46}">
      <dgm:prSet/>
      <dgm:spPr/>
      <dgm:t>
        <a:bodyPr/>
        <a:lstStyle/>
        <a:p>
          <a:endParaRPr lang="hr-HR"/>
        </a:p>
      </dgm:t>
    </dgm:pt>
    <dgm:pt modelId="{E7C84BEB-4DA1-4FEE-B983-379785EFF154}" type="pres">
      <dgm:prSet presAssocID="{AC5DA1E9-122F-4E4C-83FF-E5AD08F77B93}" presName="cycle" presStyleCnt="0">
        <dgm:presLayoutVars>
          <dgm:dir/>
          <dgm:resizeHandles val="exact"/>
        </dgm:presLayoutVars>
      </dgm:prSet>
      <dgm:spPr/>
    </dgm:pt>
    <dgm:pt modelId="{64E4183E-46FB-4C18-A4CF-6B1CA5F491C4}" type="pres">
      <dgm:prSet presAssocID="{8FCECF1A-6385-4DF0-9681-1202A8CE2E99}" presName="arrow" presStyleLbl="node1" presStyleIdx="0" presStyleCnt="2" custScaleX="66771" custScaleY="79317">
        <dgm:presLayoutVars>
          <dgm:bulletEnabled val="1"/>
        </dgm:presLayoutVars>
      </dgm:prSet>
      <dgm:spPr/>
    </dgm:pt>
    <dgm:pt modelId="{72F31BD1-09C1-41C5-8B2B-DD332B08EA4C}" type="pres">
      <dgm:prSet presAssocID="{EC412241-CC45-4FD0-AC0E-48778B104238}" presName="arrow" presStyleLbl="node1" presStyleIdx="1" presStyleCnt="2" custScaleX="126005" custScaleY="123221" custRadScaleRad="129841" custRadScaleInc="0">
        <dgm:presLayoutVars>
          <dgm:bulletEnabled val="1"/>
        </dgm:presLayoutVars>
      </dgm:prSet>
      <dgm:spPr/>
    </dgm:pt>
  </dgm:ptLst>
  <dgm:cxnLst>
    <dgm:cxn modelId="{092EC20A-1A22-46F3-9A64-FEA1A418EA46}" srcId="{AC5DA1E9-122F-4E4C-83FF-E5AD08F77B93}" destId="{EC412241-CC45-4FD0-AC0E-48778B104238}" srcOrd="1" destOrd="0" parTransId="{3B5F13D8-873D-4CAC-84E3-6D903D01E073}" sibTransId="{E318E161-BE1B-4783-8491-3E5641E46BDD}"/>
    <dgm:cxn modelId="{FFFA5F3B-1F1B-4E37-8716-E992EA2748CA}" type="presOf" srcId="{AC5DA1E9-122F-4E4C-83FF-E5AD08F77B93}" destId="{E7C84BEB-4DA1-4FEE-B983-379785EFF154}" srcOrd="0" destOrd="0" presId="urn:microsoft.com/office/officeart/2005/8/layout/arrow1"/>
    <dgm:cxn modelId="{6B2D913C-4296-41E0-96C7-6BDA28DE9A1B}" type="presOf" srcId="{8FCECF1A-6385-4DF0-9681-1202A8CE2E99}" destId="{64E4183E-46FB-4C18-A4CF-6B1CA5F491C4}" srcOrd="0" destOrd="0" presId="urn:microsoft.com/office/officeart/2005/8/layout/arrow1"/>
    <dgm:cxn modelId="{8F7B6E91-0069-4532-84E2-39A56DE775E6}" type="presOf" srcId="{EC412241-CC45-4FD0-AC0E-48778B104238}" destId="{72F31BD1-09C1-41C5-8B2B-DD332B08EA4C}" srcOrd="0" destOrd="0" presId="urn:microsoft.com/office/officeart/2005/8/layout/arrow1"/>
    <dgm:cxn modelId="{492F3AE3-23D4-4E8A-8193-DF96A208A45D}" srcId="{AC5DA1E9-122F-4E4C-83FF-E5AD08F77B93}" destId="{8FCECF1A-6385-4DF0-9681-1202A8CE2E99}" srcOrd="0" destOrd="0" parTransId="{B4BBD04B-4FFD-41F3-97C3-4796FC636626}" sibTransId="{94B2F9A1-9FD7-4CEE-B4C5-1EF6B9526B47}"/>
    <dgm:cxn modelId="{10FC8F6D-A291-4481-AEC4-E8476078C9A5}" type="presParOf" srcId="{E7C84BEB-4DA1-4FEE-B983-379785EFF154}" destId="{64E4183E-46FB-4C18-A4CF-6B1CA5F491C4}" srcOrd="0" destOrd="0" presId="urn:microsoft.com/office/officeart/2005/8/layout/arrow1"/>
    <dgm:cxn modelId="{D1ABF21C-CEFA-4784-8D43-1DBCF6DE0A68}" type="presParOf" srcId="{E7C84BEB-4DA1-4FEE-B983-379785EFF154}" destId="{72F31BD1-09C1-41C5-8B2B-DD332B08EA4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301AE9-75CE-4A1D-AD21-3F37DEB30E50}" type="doc">
      <dgm:prSet loTypeId="urn:diagrams.loki3.com/Bracke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CCE941A1-4FF2-48EA-A64A-815A523B8AF8}">
      <dgm:prSet phldrT="[Text]" custT="1"/>
      <dgm:spPr>
        <a:xfrm>
          <a:off x="4018" y="619440"/>
          <a:ext cx="2055390" cy="120285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hr-HR" sz="2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Novčani primici</a:t>
          </a:r>
        </a:p>
      </dgm:t>
    </dgm:pt>
    <dgm:pt modelId="{AB50376D-8EFA-42CB-B5D4-1F2A40FD3F9D}" type="parTrans" cxnId="{7329FD55-7992-4A22-BF51-0016C2085E55}">
      <dgm:prSet/>
      <dgm:spPr/>
      <dgm:t>
        <a:bodyPr/>
        <a:lstStyle/>
        <a:p>
          <a:endParaRPr lang="hr-HR" sz="1400"/>
        </a:p>
      </dgm:t>
    </dgm:pt>
    <dgm:pt modelId="{B525862D-1394-42F4-BEFA-72F18C1B15E6}" type="sibTrans" cxnId="{7329FD55-7992-4A22-BF51-0016C2085E55}">
      <dgm:prSet/>
      <dgm:spPr/>
      <dgm:t>
        <a:bodyPr/>
        <a:lstStyle/>
        <a:p>
          <a:endParaRPr lang="hr-HR" sz="1400"/>
        </a:p>
      </dgm:t>
    </dgm:pt>
    <dgm:pt modelId="{0229284C-8DEA-42A2-8953-17AAE6BDB47D}">
      <dgm:prSet phldrT="[Text]" custT="1"/>
      <dgm:spPr>
        <a:xfrm>
          <a:off x="2634918" y="525468"/>
          <a:ext cx="5590663" cy="1390795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Prihodi projekta</a:t>
          </a:r>
        </a:p>
      </dgm:t>
    </dgm:pt>
    <dgm:pt modelId="{9386E7E7-F030-47D3-9DAB-5C444EDC3515}" type="parTrans" cxnId="{18694000-CB25-4CAF-ACBC-98816A47FBD3}">
      <dgm:prSet/>
      <dgm:spPr/>
      <dgm:t>
        <a:bodyPr/>
        <a:lstStyle/>
        <a:p>
          <a:endParaRPr lang="hr-HR" sz="1400"/>
        </a:p>
      </dgm:t>
    </dgm:pt>
    <dgm:pt modelId="{054C982B-C915-4DD8-A301-154498C1E9F7}" type="sibTrans" cxnId="{18694000-CB25-4CAF-ACBC-98816A47FBD3}">
      <dgm:prSet/>
      <dgm:spPr/>
      <dgm:t>
        <a:bodyPr/>
        <a:lstStyle/>
        <a:p>
          <a:endParaRPr lang="hr-HR" sz="1400"/>
        </a:p>
      </dgm:t>
    </dgm:pt>
    <dgm:pt modelId="{5EF618DD-F60D-4B9C-8908-A48531621B7D}">
      <dgm:prSet phldrT="[Text]" custT="1"/>
      <dgm:spPr>
        <a:xfrm>
          <a:off x="4018" y="2421754"/>
          <a:ext cx="2055390" cy="120285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hr-HR" sz="2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Novčani izdaci</a:t>
          </a:r>
        </a:p>
      </dgm:t>
    </dgm:pt>
    <dgm:pt modelId="{0AC02F0B-E2C8-4FD5-98E6-8E9ED40AD1E8}" type="parTrans" cxnId="{E890D215-DBD4-49F4-8A66-39D72464D4B1}">
      <dgm:prSet/>
      <dgm:spPr/>
      <dgm:t>
        <a:bodyPr/>
        <a:lstStyle/>
        <a:p>
          <a:endParaRPr lang="hr-HR" sz="1400"/>
        </a:p>
      </dgm:t>
    </dgm:pt>
    <dgm:pt modelId="{80C93F0B-D1D1-4471-A1F4-28E1F2DD309C}" type="sibTrans" cxnId="{E890D215-DBD4-49F4-8A66-39D72464D4B1}">
      <dgm:prSet/>
      <dgm:spPr/>
      <dgm:t>
        <a:bodyPr/>
        <a:lstStyle/>
        <a:p>
          <a:endParaRPr lang="hr-HR" sz="1400"/>
        </a:p>
      </dgm:t>
    </dgm:pt>
    <dgm:pt modelId="{C3D9D341-E84C-4536-81CD-88ECE0FBC42B}">
      <dgm:prSet phldrT="[Text]" custT="1"/>
      <dgm:spPr>
        <a:xfrm>
          <a:off x="2634918" y="2045863"/>
          <a:ext cx="5590663" cy="1954631"/>
        </a:xfrm>
        <a:prstGeom prst="rect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Investicijski troškovi</a:t>
          </a:r>
        </a:p>
      </dgm:t>
    </dgm:pt>
    <dgm:pt modelId="{B5F4FBCC-D59D-4228-AD38-E06AEC1C961F}" type="parTrans" cxnId="{D04A1813-1DBE-49BA-9E99-FDDA6CC7CE8A}">
      <dgm:prSet/>
      <dgm:spPr/>
      <dgm:t>
        <a:bodyPr/>
        <a:lstStyle/>
        <a:p>
          <a:endParaRPr lang="hr-HR" sz="1400"/>
        </a:p>
      </dgm:t>
    </dgm:pt>
    <dgm:pt modelId="{41B0F31D-53E1-4804-96C2-119435D92D4E}" type="sibTrans" cxnId="{D04A1813-1DBE-49BA-9E99-FDDA6CC7CE8A}">
      <dgm:prSet/>
      <dgm:spPr/>
      <dgm:t>
        <a:bodyPr/>
        <a:lstStyle/>
        <a:p>
          <a:endParaRPr lang="hr-HR" sz="1400"/>
        </a:p>
      </dgm:t>
    </dgm:pt>
    <dgm:pt modelId="{1D89EC7C-7AF4-4571-B66A-C94F8AF9D639}">
      <dgm:prSet phldrT="[Text]" custT="1"/>
      <dgm:spPr>
        <a:xfrm>
          <a:off x="2634918" y="525468"/>
          <a:ext cx="5590663" cy="1390795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Ostatak vrijednosti projekta</a:t>
          </a:r>
        </a:p>
      </dgm:t>
    </dgm:pt>
    <dgm:pt modelId="{D90C0785-7FE5-4BE2-BDEB-DC2067383A94}" type="parTrans" cxnId="{0B00F70F-4368-4C89-AC90-010E2D68CDA7}">
      <dgm:prSet/>
      <dgm:spPr/>
      <dgm:t>
        <a:bodyPr/>
        <a:lstStyle/>
        <a:p>
          <a:endParaRPr lang="hr-HR" sz="1400"/>
        </a:p>
      </dgm:t>
    </dgm:pt>
    <dgm:pt modelId="{425AF53B-BCD1-409D-940B-458E66DB78BE}" type="sibTrans" cxnId="{0B00F70F-4368-4C89-AC90-010E2D68CDA7}">
      <dgm:prSet/>
      <dgm:spPr/>
      <dgm:t>
        <a:bodyPr/>
        <a:lstStyle/>
        <a:p>
          <a:endParaRPr lang="hr-HR" sz="1400"/>
        </a:p>
      </dgm:t>
    </dgm:pt>
    <dgm:pt modelId="{96FB1E5B-3EE2-4628-A816-0A6CF130F0AF}">
      <dgm:prSet phldrT="[Text]" custT="1"/>
      <dgm:spPr>
        <a:xfrm>
          <a:off x="2634918" y="2045863"/>
          <a:ext cx="5590663" cy="1954631"/>
        </a:xfrm>
        <a:prstGeom prst="rect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Operativni troškovi</a:t>
          </a:r>
        </a:p>
      </dgm:t>
    </dgm:pt>
    <dgm:pt modelId="{1C1DE0AB-310E-4BAC-88A4-A678C3A55D56}" type="parTrans" cxnId="{792E4AEA-28B3-4889-908D-940B5F7510E6}">
      <dgm:prSet/>
      <dgm:spPr/>
      <dgm:t>
        <a:bodyPr/>
        <a:lstStyle/>
        <a:p>
          <a:endParaRPr lang="hr-HR" sz="1400"/>
        </a:p>
      </dgm:t>
    </dgm:pt>
    <dgm:pt modelId="{54F737B1-19FF-498C-94E2-3E8378EE3384}" type="sibTrans" cxnId="{792E4AEA-28B3-4889-908D-940B5F7510E6}">
      <dgm:prSet/>
      <dgm:spPr/>
      <dgm:t>
        <a:bodyPr/>
        <a:lstStyle/>
        <a:p>
          <a:endParaRPr lang="hr-HR" sz="1400"/>
        </a:p>
      </dgm:t>
    </dgm:pt>
    <dgm:pt modelId="{6BD90022-CA72-4E47-BCD3-C0B84DC3573E}">
      <dgm:prSet phldrT="[Text]" custT="1"/>
      <dgm:spPr>
        <a:xfrm>
          <a:off x="2634918" y="2045863"/>
          <a:ext cx="5590663" cy="1954631"/>
        </a:xfrm>
        <a:prstGeom prst="rect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Troškovi </a:t>
          </a:r>
          <a:r>
            <a:rPr lang="hr-HR" sz="28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reinvestiranja</a:t>
          </a:r>
          <a:endParaRPr lang="hr-HR" sz="2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CAAE869-4941-4EB0-AA50-3757AAB499E4}" type="parTrans" cxnId="{29C21344-CC9E-4CE7-AAE1-7EC06C2047D7}">
      <dgm:prSet/>
      <dgm:spPr/>
      <dgm:t>
        <a:bodyPr/>
        <a:lstStyle/>
        <a:p>
          <a:endParaRPr lang="hr-HR" sz="1400"/>
        </a:p>
      </dgm:t>
    </dgm:pt>
    <dgm:pt modelId="{9FCDB8FB-E89B-4E39-8284-0F6D5F2C7DAE}" type="sibTrans" cxnId="{29C21344-CC9E-4CE7-AAE1-7EC06C2047D7}">
      <dgm:prSet/>
      <dgm:spPr/>
      <dgm:t>
        <a:bodyPr/>
        <a:lstStyle/>
        <a:p>
          <a:endParaRPr lang="hr-HR" sz="1400"/>
        </a:p>
      </dgm:t>
    </dgm:pt>
    <dgm:pt modelId="{35D373F7-16BF-4A31-A35D-761169A30EE9}">
      <dgm:prSet phldrT="[Text]" custT="1"/>
      <dgm:spPr>
        <a:xfrm>
          <a:off x="2634918" y="525468"/>
          <a:ext cx="5590663" cy="1390795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Izvori financiranja (krediti, EU potpore)</a:t>
          </a:r>
        </a:p>
      </dgm:t>
    </dgm:pt>
    <dgm:pt modelId="{1B45E3A5-4CA5-4F4A-A6F1-6F8252B183C7}" type="parTrans" cxnId="{B3F8424A-975F-42DB-B5E4-66A8A789122E}">
      <dgm:prSet/>
      <dgm:spPr/>
      <dgm:t>
        <a:bodyPr/>
        <a:lstStyle/>
        <a:p>
          <a:endParaRPr lang="en-US"/>
        </a:p>
      </dgm:t>
    </dgm:pt>
    <dgm:pt modelId="{67FEA21E-E914-4007-AB4D-C51A28B57E3D}" type="sibTrans" cxnId="{B3F8424A-975F-42DB-B5E4-66A8A789122E}">
      <dgm:prSet/>
      <dgm:spPr/>
      <dgm:t>
        <a:bodyPr/>
        <a:lstStyle/>
        <a:p>
          <a:endParaRPr lang="en-US"/>
        </a:p>
      </dgm:t>
    </dgm:pt>
    <dgm:pt modelId="{DB1D1751-C637-495C-B98F-00EDD6D64F15}">
      <dgm:prSet phldrT="[Text]" custT="1"/>
      <dgm:spPr>
        <a:xfrm>
          <a:off x="2634918" y="2045863"/>
          <a:ext cx="5590663" cy="1954631"/>
        </a:xfr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hr-HR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Financijski izdaci (otplata kredita)</a:t>
          </a:r>
        </a:p>
      </dgm:t>
    </dgm:pt>
    <dgm:pt modelId="{7D5BE427-7327-45DD-AF9A-B8CF8EF4B9E0}" type="parTrans" cxnId="{50980D06-E878-4694-B299-79929EFFAF2A}">
      <dgm:prSet/>
      <dgm:spPr/>
      <dgm:t>
        <a:bodyPr/>
        <a:lstStyle/>
        <a:p>
          <a:endParaRPr lang="en-US"/>
        </a:p>
      </dgm:t>
    </dgm:pt>
    <dgm:pt modelId="{611FE05E-1C20-4B9C-9A2F-1F26F05B679A}" type="sibTrans" cxnId="{50980D06-E878-4694-B299-79929EFFAF2A}">
      <dgm:prSet/>
      <dgm:spPr/>
      <dgm:t>
        <a:bodyPr/>
        <a:lstStyle/>
        <a:p>
          <a:endParaRPr lang="en-US"/>
        </a:p>
      </dgm:t>
    </dgm:pt>
    <dgm:pt modelId="{ADDA5A03-0398-41E9-99DD-03F095F59466}" type="pres">
      <dgm:prSet presAssocID="{07301AE9-75CE-4A1D-AD21-3F37DEB30E50}" presName="Name0" presStyleCnt="0">
        <dgm:presLayoutVars>
          <dgm:dir/>
          <dgm:animLvl val="lvl"/>
          <dgm:resizeHandles val="exact"/>
        </dgm:presLayoutVars>
      </dgm:prSet>
      <dgm:spPr/>
    </dgm:pt>
    <dgm:pt modelId="{86634771-FA78-4924-B96D-7DA3FDE58C9D}" type="pres">
      <dgm:prSet presAssocID="{CCE941A1-4FF2-48EA-A64A-815A523B8AF8}" presName="linNode" presStyleCnt="0"/>
      <dgm:spPr/>
    </dgm:pt>
    <dgm:pt modelId="{61431175-A21C-4A92-98F7-1F21AE5C3EC7}" type="pres">
      <dgm:prSet presAssocID="{CCE941A1-4FF2-48EA-A64A-815A523B8AF8}" presName="parTx" presStyleLbl="revTx" presStyleIdx="0" presStyleCnt="2" custLinFactNeighborX="-6564" custLinFactNeighborY="-19694">
        <dgm:presLayoutVars>
          <dgm:chMax val="1"/>
          <dgm:bulletEnabled val="1"/>
        </dgm:presLayoutVars>
      </dgm:prSet>
      <dgm:spPr/>
    </dgm:pt>
    <dgm:pt modelId="{2FD418C4-CB33-41A4-8C80-F12F437756F9}" type="pres">
      <dgm:prSet presAssocID="{CCE941A1-4FF2-48EA-A64A-815A523B8AF8}" presName="bracket" presStyleLbl="parChTrans1D1" presStyleIdx="0" presStyleCnt="2" custLinFactNeighborX="-2527" custLinFactNeighborY="-19694"/>
      <dgm:spPr>
        <a:xfrm>
          <a:off x="2059409" y="525468"/>
          <a:ext cx="411078" cy="139079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EEC6111-1820-48F6-858A-C20DD41CB8ED}" type="pres">
      <dgm:prSet presAssocID="{CCE941A1-4FF2-48EA-A64A-815A523B8AF8}" presName="spH" presStyleCnt="0"/>
      <dgm:spPr/>
    </dgm:pt>
    <dgm:pt modelId="{5815B04A-B903-47E5-AD19-CF352A4F98D8}" type="pres">
      <dgm:prSet presAssocID="{CCE941A1-4FF2-48EA-A64A-815A523B8AF8}" presName="desTx" presStyleLbl="node1" presStyleIdx="0" presStyleCnt="2" custScaleY="101461" custLinFactNeighborX="26040" custLinFactNeighborY="-19694">
        <dgm:presLayoutVars>
          <dgm:bulletEnabled val="1"/>
        </dgm:presLayoutVars>
      </dgm:prSet>
      <dgm:spPr>
        <a:prstGeom prst="rect">
          <a:avLst/>
        </a:prstGeom>
      </dgm:spPr>
    </dgm:pt>
    <dgm:pt modelId="{72111E22-FCA4-466F-BDFF-C6DC2EBE4156}" type="pres">
      <dgm:prSet presAssocID="{B525862D-1394-42F4-BEFA-72F18C1B15E6}" presName="spV" presStyleCnt="0"/>
      <dgm:spPr/>
    </dgm:pt>
    <dgm:pt modelId="{6E1FE352-C237-4347-B3E1-58E8E049AC88}" type="pres">
      <dgm:prSet presAssocID="{5EF618DD-F60D-4B9C-8908-A48531621B7D}" presName="linNode" presStyleCnt="0"/>
      <dgm:spPr/>
    </dgm:pt>
    <dgm:pt modelId="{18D795CA-3584-40B4-AD37-5239FB005BE2}" type="pres">
      <dgm:prSet presAssocID="{5EF618DD-F60D-4B9C-8908-A48531621B7D}" presName="parTx" presStyleLbl="revTx" presStyleIdx="1" presStyleCnt="2">
        <dgm:presLayoutVars>
          <dgm:chMax val="1"/>
          <dgm:bulletEnabled val="1"/>
        </dgm:presLayoutVars>
      </dgm:prSet>
      <dgm:spPr/>
    </dgm:pt>
    <dgm:pt modelId="{936B3CEE-E26E-4B0E-BEF6-09683B959FCA}" type="pres">
      <dgm:prSet presAssocID="{5EF618DD-F60D-4B9C-8908-A48531621B7D}" presName="bracket" presStyleLbl="parChTrans1D1" presStyleIdx="1" presStyleCnt="2" custScaleY="108889"/>
      <dgm:spPr>
        <a:xfrm>
          <a:off x="2059409" y="2045863"/>
          <a:ext cx="411078" cy="195463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BA9E19F-6A87-4081-90D2-AB1180351C94}" type="pres">
      <dgm:prSet presAssocID="{5EF618DD-F60D-4B9C-8908-A48531621B7D}" presName="spH" presStyleCnt="0"/>
      <dgm:spPr/>
    </dgm:pt>
    <dgm:pt modelId="{C4CCC2E6-7920-43B2-88F4-ACC75AE7B6F5}" type="pres">
      <dgm:prSet presAssocID="{5EF618DD-F60D-4B9C-8908-A48531621B7D}" presName="desTx" presStyleLbl="node1" presStyleIdx="1" presStyleCnt="2" custScaleY="111181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18694000-CB25-4CAF-ACBC-98816A47FBD3}" srcId="{CCE941A1-4FF2-48EA-A64A-815A523B8AF8}" destId="{0229284C-8DEA-42A2-8953-17AAE6BDB47D}" srcOrd="0" destOrd="0" parTransId="{9386E7E7-F030-47D3-9DAB-5C444EDC3515}" sibTransId="{054C982B-C915-4DD8-A301-154498C1E9F7}"/>
    <dgm:cxn modelId="{260E7301-4AD0-44B8-B417-B9FC2E25F67A}" type="presOf" srcId="{1D89EC7C-7AF4-4571-B66A-C94F8AF9D639}" destId="{5815B04A-B903-47E5-AD19-CF352A4F98D8}" srcOrd="0" destOrd="1" presId="urn:diagrams.loki3.com/BracketList"/>
    <dgm:cxn modelId="{50980D06-E878-4694-B299-79929EFFAF2A}" srcId="{5EF618DD-F60D-4B9C-8908-A48531621B7D}" destId="{DB1D1751-C637-495C-B98F-00EDD6D64F15}" srcOrd="3" destOrd="0" parTransId="{7D5BE427-7327-45DD-AF9A-B8CF8EF4B9E0}" sibTransId="{611FE05E-1C20-4B9C-9A2F-1F26F05B679A}"/>
    <dgm:cxn modelId="{5CFFB306-2D58-4EEC-B46D-973EC2E79F6E}" type="presOf" srcId="{35D373F7-16BF-4A31-A35D-761169A30EE9}" destId="{5815B04A-B903-47E5-AD19-CF352A4F98D8}" srcOrd="0" destOrd="2" presId="urn:diagrams.loki3.com/BracketList"/>
    <dgm:cxn modelId="{0B00F70F-4368-4C89-AC90-010E2D68CDA7}" srcId="{CCE941A1-4FF2-48EA-A64A-815A523B8AF8}" destId="{1D89EC7C-7AF4-4571-B66A-C94F8AF9D639}" srcOrd="1" destOrd="0" parTransId="{D90C0785-7FE5-4BE2-BDEB-DC2067383A94}" sibTransId="{425AF53B-BCD1-409D-940B-458E66DB78BE}"/>
    <dgm:cxn modelId="{D04A1813-1DBE-49BA-9E99-FDDA6CC7CE8A}" srcId="{5EF618DD-F60D-4B9C-8908-A48531621B7D}" destId="{C3D9D341-E84C-4536-81CD-88ECE0FBC42B}" srcOrd="0" destOrd="0" parTransId="{B5F4FBCC-D59D-4228-AD38-E06AEC1C961F}" sibTransId="{41B0F31D-53E1-4804-96C2-119435D92D4E}"/>
    <dgm:cxn modelId="{E890D215-DBD4-49F4-8A66-39D72464D4B1}" srcId="{07301AE9-75CE-4A1D-AD21-3F37DEB30E50}" destId="{5EF618DD-F60D-4B9C-8908-A48531621B7D}" srcOrd="1" destOrd="0" parTransId="{0AC02F0B-E2C8-4FD5-98E6-8E9ED40AD1E8}" sibTransId="{80C93F0B-D1D1-4471-A1F4-28E1F2DD309C}"/>
    <dgm:cxn modelId="{34A42524-1986-4720-B8DB-1EAA0F291766}" type="presOf" srcId="{5EF618DD-F60D-4B9C-8908-A48531621B7D}" destId="{18D795CA-3584-40B4-AD37-5239FB005BE2}" srcOrd="0" destOrd="0" presId="urn:diagrams.loki3.com/BracketList"/>
    <dgm:cxn modelId="{00E15625-077F-4AB3-A655-9BD027594225}" type="presOf" srcId="{CCE941A1-4FF2-48EA-A64A-815A523B8AF8}" destId="{61431175-A21C-4A92-98F7-1F21AE5C3EC7}" srcOrd="0" destOrd="0" presId="urn:diagrams.loki3.com/BracketList"/>
    <dgm:cxn modelId="{BE7A363D-6317-44A9-8A81-238004F958DC}" type="presOf" srcId="{96FB1E5B-3EE2-4628-A816-0A6CF130F0AF}" destId="{C4CCC2E6-7920-43B2-88F4-ACC75AE7B6F5}" srcOrd="0" destOrd="1" presId="urn:diagrams.loki3.com/BracketList"/>
    <dgm:cxn modelId="{29C21344-CC9E-4CE7-AAE1-7EC06C2047D7}" srcId="{5EF618DD-F60D-4B9C-8908-A48531621B7D}" destId="{6BD90022-CA72-4E47-BCD3-C0B84DC3573E}" srcOrd="2" destOrd="0" parTransId="{3CAAE869-4941-4EB0-AA50-3757AAB499E4}" sibTransId="{9FCDB8FB-E89B-4E39-8284-0F6D5F2C7DAE}"/>
    <dgm:cxn modelId="{BEAA3165-961A-4C0A-BFB7-ED3A918E0EB2}" type="presOf" srcId="{07301AE9-75CE-4A1D-AD21-3F37DEB30E50}" destId="{ADDA5A03-0398-41E9-99DD-03F095F59466}" srcOrd="0" destOrd="0" presId="urn:diagrams.loki3.com/BracketList"/>
    <dgm:cxn modelId="{B3F8424A-975F-42DB-B5E4-66A8A789122E}" srcId="{CCE941A1-4FF2-48EA-A64A-815A523B8AF8}" destId="{35D373F7-16BF-4A31-A35D-761169A30EE9}" srcOrd="2" destOrd="0" parTransId="{1B45E3A5-4CA5-4F4A-A6F1-6F8252B183C7}" sibTransId="{67FEA21E-E914-4007-AB4D-C51A28B57E3D}"/>
    <dgm:cxn modelId="{5613E66A-9BD0-406C-96E2-CCE47F7879F0}" type="presOf" srcId="{DB1D1751-C637-495C-B98F-00EDD6D64F15}" destId="{C4CCC2E6-7920-43B2-88F4-ACC75AE7B6F5}" srcOrd="0" destOrd="3" presId="urn:diagrams.loki3.com/BracketList"/>
    <dgm:cxn modelId="{7329FD55-7992-4A22-BF51-0016C2085E55}" srcId="{07301AE9-75CE-4A1D-AD21-3F37DEB30E50}" destId="{CCE941A1-4FF2-48EA-A64A-815A523B8AF8}" srcOrd="0" destOrd="0" parTransId="{AB50376D-8EFA-42CB-B5D4-1F2A40FD3F9D}" sibTransId="{B525862D-1394-42F4-BEFA-72F18C1B15E6}"/>
    <dgm:cxn modelId="{A9802BB3-16CE-4AA2-8D76-F66C369F295F}" type="presOf" srcId="{0229284C-8DEA-42A2-8953-17AAE6BDB47D}" destId="{5815B04A-B903-47E5-AD19-CF352A4F98D8}" srcOrd="0" destOrd="0" presId="urn:diagrams.loki3.com/BracketList"/>
    <dgm:cxn modelId="{0FD45EC9-5054-4730-8190-FDA7A508BBC4}" type="presOf" srcId="{C3D9D341-E84C-4536-81CD-88ECE0FBC42B}" destId="{C4CCC2E6-7920-43B2-88F4-ACC75AE7B6F5}" srcOrd="0" destOrd="0" presId="urn:diagrams.loki3.com/BracketList"/>
    <dgm:cxn modelId="{4B2E37D2-1B77-44AF-ADFC-A9353E2D0ED1}" type="presOf" srcId="{6BD90022-CA72-4E47-BCD3-C0B84DC3573E}" destId="{C4CCC2E6-7920-43B2-88F4-ACC75AE7B6F5}" srcOrd="0" destOrd="2" presId="urn:diagrams.loki3.com/BracketList"/>
    <dgm:cxn modelId="{792E4AEA-28B3-4889-908D-940B5F7510E6}" srcId="{5EF618DD-F60D-4B9C-8908-A48531621B7D}" destId="{96FB1E5B-3EE2-4628-A816-0A6CF130F0AF}" srcOrd="1" destOrd="0" parTransId="{1C1DE0AB-310E-4BAC-88A4-A678C3A55D56}" sibTransId="{54F737B1-19FF-498C-94E2-3E8378EE3384}"/>
    <dgm:cxn modelId="{B10564C6-639A-4156-9C0C-51126F6BC096}" type="presParOf" srcId="{ADDA5A03-0398-41E9-99DD-03F095F59466}" destId="{86634771-FA78-4924-B96D-7DA3FDE58C9D}" srcOrd="0" destOrd="0" presId="urn:diagrams.loki3.com/BracketList"/>
    <dgm:cxn modelId="{C2190D0A-98A4-4E58-90F6-8243A4F2FB2D}" type="presParOf" srcId="{86634771-FA78-4924-B96D-7DA3FDE58C9D}" destId="{61431175-A21C-4A92-98F7-1F21AE5C3EC7}" srcOrd="0" destOrd="0" presId="urn:diagrams.loki3.com/BracketList"/>
    <dgm:cxn modelId="{9656A812-C283-4287-93F9-E7B501EC6337}" type="presParOf" srcId="{86634771-FA78-4924-B96D-7DA3FDE58C9D}" destId="{2FD418C4-CB33-41A4-8C80-F12F437756F9}" srcOrd="1" destOrd="0" presId="urn:diagrams.loki3.com/BracketList"/>
    <dgm:cxn modelId="{78771066-2E0C-4BC6-B60A-1801D0A361C2}" type="presParOf" srcId="{86634771-FA78-4924-B96D-7DA3FDE58C9D}" destId="{1EEC6111-1820-48F6-858A-C20DD41CB8ED}" srcOrd="2" destOrd="0" presId="urn:diagrams.loki3.com/BracketList"/>
    <dgm:cxn modelId="{F9BC35F0-9164-43FE-915C-AD87A8CC344E}" type="presParOf" srcId="{86634771-FA78-4924-B96D-7DA3FDE58C9D}" destId="{5815B04A-B903-47E5-AD19-CF352A4F98D8}" srcOrd="3" destOrd="0" presId="urn:diagrams.loki3.com/BracketList"/>
    <dgm:cxn modelId="{30F1A347-5E73-4E57-B626-AA5DE57175CD}" type="presParOf" srcId="{ADDA5A03-0398-41E9-99DD-03F095F59466}" destId="{72111E22-FCA4-466F-BDFF-C6DC2EBE4156}" srcOrd="1" destOrd="0" presId="urn:diagrams.loki3.com/BracketList"/>
    <dgm:cxn modelId="{CBADA9AB-4AD2-46FE-8A52-5654A73EA884}" type="presParOf" srcId="{ADDA5A03-0398-41E9-99DD-03F095F59466}" destId="{6E1FE352-C237-4347-B3E1-58E8E049AC88}" srcOrd="2" destOrd="0" presId="urn:diagrams.loki3.com/BracketList"/>
    <dgm:cxn modelId="{19EDEB94-910C-4D9E-AC02-E2B01B91D5FA}" type="presParOf" srcId="{6E1FE352-C237-4347-B3E1-58E8E049AC88}" destId="{18D795CA-3584-40B4-AD37-5239FB005BE2}" srcOrd="0" destOrd="0" presId="urn:diagrams.loki3.com/BracketList"/>
    <dgm:cxn modelId="{479928A4-F19A-49A2-B94F-62F5E75FFAA1}" type="presParOf" srcId="{6E1FE352-C237-4347-B3E1-58E8E049AC88}" destId="{936B3CEE-E26E-4B0E-BEF6-09683B959FCA}" srcOrd="1" destOrd="0" presId="urn:diagrams.loki3.com/BracketList"/>
    <dgm:cxn modelId="{E5EB9A36-EFFD-465E-BA7F-D56B96F454A8}" type="presParOf" srcId="{6E1FE352-C237-4347-B3E1-58E8E049AC88}" destId="{BBA9E19F-6A87-4081-90D2-AB1180351C94}" srcOrd="2" destOrd="0" presId="urn:diagrams.loki3.com/BracketList"/>
    <dgm:cxn modelId="{EBCFC4EE-80F9-46BC-BD30-0AA4A2A8B153}" type="presParOf" srcId="{6E1FE352-C237-4347-B3E1-58E8E049AC88}" destId="{C4CCC2E6-7920-43B2-88F4-ACC75AE7B6F5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459617-90BE-43E3-88ED-4BA300804C88}" type="doc">
      <dgm:prSet loTypeId="urn:microsoft.com/office/officeart/2005/8/layout/hProcess11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77F365B9-1ABB-47B4-8F56-74881DB50E8B}">
      <dgm:prSet phldrT="[Text]" custT="1"/>
      <dgm:spPr>
        <a:xfrm>
          <a:off x="2991769" y="0"/>
          <a:ext cx="1423101" cy="1280795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hr-HR" sz="1600" b="1" dirty="0"/>
            <a:t>Monetizacija direktnih koristi i </a:t>
          </a:r>
          <a:r>
            <a:rPr lang="hr-HR" sz="1600" b="1" dirty="0" err="1"/>
            <a:t>eksternalija</a:t>
          </a:r>
          <a:endParaRPr lang="hr-HR" sz="1600" b="1" dirty="0"/>
        </a:p>
      </dgm:t>
    </dgm:pt>
    <dgm:pt modelId="{4B2F5442-247C-4BED-9BBF-EC2D4AA2D961}" type="parTrans" cxnId="{807AB96E-DC1E-4F41-BD94-8A87A73B3C6C}">
      <dgm:prSet/>
      <dgm:spPr/>
      <dgm:t>
        <a:bodyPr/>
        <a:lstStyle/>
        <a:p>
          <a:endParaRPr lang="hr-HR" b="1"/>
        </a:p>
      </dgm:t>
    </dgm:pt>
    <dgm:pt modelId="{7D3F951B-5528-43E0-962E-0542B357135F}" type="sibTrans" cxnId="{807AB96E-DC1E-4F41-BD94-8A87A73B3C6C}">
      <dgm:prSet/>
      <dgm:spPr/>
      <dgm:t>
        <a:bodyPr/>
        <a:lstStyle/>
        <a:p>
          <a:endParaRPr lang="hr-HR" b="1"/>
        </a:p>
      </dgm:t>
    </dgm:pt>
    <dgm:pt modelId="{A069DCE4-195C-4E8F-8936-3A9410096F24}">
      <dgm:prSet phldrT="[Text]" custT="1"/>
      <dgm:spPr>
        <a:xfrm>
          <a:off x="4486026" y="1921192"/>
          <a:ext cx="1423101" cy="1280795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hr-HR" sz="1600" b="1" dirty="0"/>
            <a:t>Diskontiranje procijenjenih društveno ekonomskih koristi i troškova</a:t>
          </a:r>
        </a:p>
      </dgm:t>
    </dgm:pt>
    <dgm:pt modelId="{4578B2B5-4359-426C-8BC4-5C5FF90131A9}" type="parTrans" cxnId="{ACCD9792-5386-47F2-847A-00238A65278D}">
      <dgm:prSet/>
      <dgm:spPr/>
      <dgm:t>
        <a:bodyPr/>
        <a:lstStyle/>
        <a:p>
          <a:endParaRPr lang="hr-HR" b="1"/>
        </a:p>
      </dgm:t>
    </dgm:pt>
    <dgm:pt modelId="{E493AAC3-D9FB-41C7-9C03-CEF0F5F34569}" type="sibTrans" cxnId="{ACCD9792-5386-47F2-847A-00238A65278D}">
      <dgm:prSet/>
      <dgm:spPr/>
      <dgm:t>
        <a:bodyPr/>
        <a:lstStyle/>
        <a:p>
          <a:endParaRPr lang="hr-HR" b="1"/>
        </a:p>
      </dgm:t>
    </dgm:pt>
    <dgm:pt modelId="{BB20EDD3-95F6-40A9-8398-07C32B74C83C}">
      <dgm:prSet phldrT="[Text]" custT="1"/>
      <dgm:spPr>
        <a:xfrm>
          <a:off x="5980283" y="0"/>
          <a:ext cx="1423101" cy="1280795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hr-HR" sz="1600" b="1" dirty="0"/>
            <a:t>Izračun pokazatelja ekonomske rentabilnosti projekta</a:t>
          </a:r>
          <a:endParaRPr lang="hr-HR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3A0A445-2C2B-41F1-AA8F-25442A9974C3}" type="parTrans" cxnId="{046A635E-FC64-4C80-8E1B-25A0D561D825}">
      <dgm:prSet/>
      <dgm:spPr/>
      <dgm:t>
        <a:bodyPr/>
        <a:lstStyle/>
        <a:p>
          <a:endParaRPr lang="hr-HR" b="1"/>
        </a:p>
      </dgm:t>
    </dgm:pt>
    <dgm:pt modelId="{B668139A-C23F-45FC-82B2-DD2B9FA2B10A}" type="sibTrans" cxnId="{046A635E-FC64-4C80-8E1B-25A0D561D825}">
      <dgm:prSet/>
      <dgm:spPr/>
      <dgm:t>
        <a:bodyPr/>
        <a:lstStyle/>
        <a:p>
          <a:endParaRPr lang="hr-HR" b="1"/>
        </a:p>
      </dgm:t>
    </dgm:pt>
    <dgm:pt modelId="{7ED5E90A-16EA-41CB-83D5-C7CBC41D3369}">
      <dgm:prSet custT="1"/>
      <dgm:spPr>
        <a:xfrm>
          <a:off x="1497511" y="1921192"/>
          <a:ext cx="1423101" cy="1280795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hr-HR" sz="1600" b="1" dirty="0"/>
            <a:t>Konverzija tržišnih u ekonomske cijene</a:t>
          </a:r>
        </a:p>
      </dgm:t>
    </dgm:pt>
    <dgm:pt modelId="{CBD0F877-0440-46B8-973B-7C2AF3C168EA}" type="parTrans" cxnId="{C77CEEB8-C396-42CC-9A2B-1D4D21420DF3}">
      <dgm:prSet/>
      <dgm:spPr/>
      <dgm:t>
        <a:bodyPr/>
        <a:lstStyle/>
        <a:p>
          <a:endParaRPr lang="hr-HR" b="1"/>
        </a:p>
      </dgm:t>
    </dgm:pt>
    <dgm:pt modelId="{CEBB36EF-700D-4465-BF2C-FB00614F057B}" type="sibTrans" cxnId="{C77CEEB8-C396-42CC-9A2B-1D4D21420DF3}">
      <dgm:prSet/>
      <dgm:spPr/>
      <dgm:t>
        <a:bodyPr/>
        <a:lstStyle/>
        <a:p>
          <a:endParaRPr lang="hr-HR" b="1"/>
        </a:p>
      </dgm:t>
    </dgm:pt>
    <dgm:pt modelId="{9286331D-3F0D-4B07-A698-CB4634154C09}" type="pres">
      <dgm:prSet presAssocID="{FB459617-90BE-43E3-88ED-4BA300804C88}" presName="Name0" presStyleCnt="0">
        <dgm:presLayoutVars>
          <dgm:dir/>
          <dgm:resizeHandles val="exact"/>
        </dgm:presLayoutVars>
      </dgm:prSet>
      <dgm:spPr/>
    </dgm:pt>
    <dgm:pt modelId="{A29E496E-7F20-4E05-93DC-2867C4D4CC28}" type="pres">
      <dgm:prSet presAssocID="{FB459617-90BE-43E3-88ED-4BA300804C88}" presName="arrow" presStyleLbl="bgShp" presStyleIdx="0" presStyleCnt="1"/>
      <dgm:spPr>
        <a:xfrm>
          <a:off x="0" y="960596"/>
          <a:ext cx="8229600" cy="1280795"/>
        </a:xfrm>
        <a:prstGeom prst="notchedRightArrow">
          <a:avLst/>
        </a:prstGeom>
        <a:solidFill>
          <a:srgbClr val="8064A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0CF01FE5-E793-4F7D-8698-1FB584A3A5E8}" type="pres">
      <dgm:prSet presAssocID="{FB459617-90BE-43E3-88ED-4BA300804C88}" presName="points" presStyleCnt="0"/>
      <dgm:spPr/>
    </dgm:pt>
    <dgm:pt modelId="{A4420CC5-CEEA-4F43-8674-6E7748958145}" type="pres">
      <dgm:prSet presAssocID="{7ED5E90A-16EA-41CB-83D5-C7CBC41D3369}" presName="compositeA" presStyleCnt="0"/>
      <dgm:spPr/>
    </dgm:pt>
    <dgm:pt modelId="{762FA7E5-90AA-44F0-8034-4447C7043641}" type="pres">
      <dgm:prSet presAssocID="{7ED5E90A-16EA-41CB-83D5-C7CBC41D3369}" presName="textA" presStyleLbl="revTx" presStyleIdx="0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C4AB5E4E-18B2-4974-B546-38D8DDF2B813}" type="pres">
      <dgm:prSet presAssocID="{7ED5E90A-16EA-41CB-83D5-C7CBC41D3369}" presName="circleA" presStyleLbl="node1" presStyleIdx="0" presStyleCnt="4"/>
      <dgm:spPr/>
    </dgm:pt>
    <dgm:pt modelId="{0FA677D0-E346-4803-BF8A-73BA1FA743CE}" type="pres">
      <dgm:prSet presAssocID="{7ED5E90A-16EA-41CB-83D5-C7CBC41D3369}" presName="spaceA" presStyleCnt="0"/>
      <dgm:spPr/>
    </dgm:pt>
    <dgm:pt modelId="{6202A046-5C96-4B52-B847-48C7512F54DE}" type="pres">
      <dgm:prSet presAssocID="{CEBB36EF-700D-4465-BF2C-FB00614F057B}" presName="space" presStyleCnt="0"/>
      <dgm:spPr/>
    </dgm:pt>
    <dgm:pt modelId="{17EFFA98-45AD-4546-BE50-DDD423589835}" type="pres">
      <dgm:prSet presAssocID="{77F365B9-1ABB-47B4-8F56-74881DB50E8B}" presName="compositeB" presStyleCnt="0"/>
      <dgm:spPr/>
    </dgm:pt>
    <dgm:pt modelId="{B0661AF1-9596-425A-9E87-5AE46D5A918B}" type="pres">
      <dgm:prSet presAssocID="{77F365B9-1ABB-47B4-8F56-74881DB50E8B}" presName="textB" presStyleLbl="revTx" presStyleIdx="1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C8322036-BFC9-49B1-8498-74F940077C7A}" type="pres">
      <dgm:prSet presAssocID="{77F365B9-1ABB-47B4-8F56-74881DB50E8B}" presName="circleB" presStyleLbl="node1" presStyleIdx="1" presStyleCnt="4"/>
      <dgm:spPr/>
    </dgm:pt>
    <dgm:pt modelId="{F0BF86BE-533D-4695-AA00-FF359D1F9BD8}" type="pres">
      <dgm:prSet presAssocID="{77F365B9-1ABB-47B4-8F56-74881DB50E8B}" presName="spaceB" presStyleCnt="0"/>
      <dgm:spPr/>
    </dgm:pt>
    <dgm:pt modelId="{B03D9FB2-6AA1-42EA-9445-337B7D9BD853}" type="pres">
      <dgm:prSet presAssocID="{7D3F951B-5528-43E0-962E-0542B357135F}" presName="space" presStyleCnt="0"/>
      <dgm:spPr/>
    </dgm:pt>
    <dgm:pt modelId="{37E8DAAE-465A-4DF5-B1E1-4152EA0493A9}" type="pres">
      <dgm:prSet presAssocID="{A069DCE4-195C-4E8F-8936-3A9410096F24}" presName="compositeA" presStyleCnt="0"/>
      <dgm:spPr/>
    </dgm:pt>
    <dgm:pt modelId="{89014633-11FF-497E-878A-01538B7F1E99}" type="pres">
      <dgm:prSet presAssocID="{A069DCE4-195C-4E8F-8936-3A9410096F24}" presName="textA" presStyleLbl="revTx" presStyleIdx="2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4F0F55B0-29D3-4960-A6BB-4B983D05D1DF}" type="pres">
      <dgm:prSet presAssocID="{A069DCE4-195C-4E8F-8936-3A9410096F24}" presName="circleA" presStyleLbl="node1" presStyleIdx="2" presStyleCnt="4"/>
      <dgm:spPr/>
    </dgm:pt>
    <dgm:pt modelId="{18CD771A-3EA1-4EB0-9C05-FB64671C5ED2}" type="pres">
      <dgm:prSet presAssocID="{A069DCE4-195C-4E8F-8936-3A9410096F24}" presName="spaceA" presStyleCnt="0"/>
      <dgm:spPr/>
    </dgm:pt>
    <dgm:pt modelId="{771D0631-F90B-4BE9-986F-CB1D09D9051E}" type="pres">
      <dgm:prSet presAssocID="{E493AAC3-D9FB-41C7-9C03-CEF0F5F34569}" presName="space" presStyleCnt="0"/>
      <dgm:spPr/>
    </dgm:pt>
    <dgm:pt modelId="{DA528426-225F-4D00-B892-FF3D3CA70B18}" type="pres">
      <dgm:prSet presAssocID="{BB20EDD3-95F6-40A9-8398-07C32B74C83C}" presName="compositeB" presStyleCnt="0"/>
      <dgm:spPr/>
    </dgm:pt>
    <dgm:pt modelId="{7B0665E8-484C-476A-BD62-1EEB7E8B0B85}" type="pres">
      <dgm:prSet presAssocID="{BB20EDD3-95F6-40A9-8398-07C32B74C83C}" presName="textB" presStyleLbl="revTx" presStyleIdx="3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ACE5BDDD-7C94-4BE6-8C48-E84F021CDB90}" type="pres">
      <dgm:prSet presAssocID="{BB20EDD3-95F6-40A9-8398-07C32B74C83C}" presName="circleB" presStyleLbl="node1" presStyleIdx="3" presStyleCnt="4"/>
      <dgm:spPr/>
    </dgm:pt>
    <dgm:pt modelId="{EFA8C71A-1016-4E67-B766-F8FCDF95BC7B}" type="pres">
      <dgm:prSet presAssocID="{BB20EDD3-95F6-40A9-8398-07C32B74C83C}" presName="spaceB" presStyleCnt="0"/>
      <dgm:spPr/>
    </dgm:pt>
  </dgm:ptLst>
  <dgm:cxnLst>
    <dgm:cxn modelId="{046A635E-FC64-4C80-8E1B-25A0D561D825}" srcId="{FB459617-90BE-43E3-88ED-4BA300804C88}" destId="{BB20EDD3-95F6-40A9-8398-07C32B74C83C}" srcOrd="3" destOrd="0" parTransId="{83A0A445-2C2B-41F1-AA8F-25442A9974C3}" sibTransId="{B668139A-C23F-45FC-82B2-DD2B9FA2B10A}"/>
    <dgm:cxn modelId="{E7637A5E-8F15-46AE-8F40-D5AF735D77DA}" type="presOf" srcId="{7ED5E90A-16EA-41CB-83D5-C7CBC41D3369}" destId="{762FA7E5-90AA-44F0-8034-4447C7043641}" srcOrd="0" destOrd="0" presId="urn:microsoft.com/office/officeart/2005/8/layout/hProcess11"/>
    <dgm:cxn modelId="{807AB96E-DC1E-4F41-BD94-8A87A73B3C6C}" srcId="{FB459617-90BE-43E3-88ED-4BA300804C88}" destId="{77F365B9-1ABB-47B4-8F56-74881DB50E8B}" srcOrd="1" destOrd="0" parTransId="{4B2F5442-247C-4BED-9BBF-EC2D4AA2D961}" sibTransId="{7D3F951B-5528-43E0-962E-0542B357135F}"/>
    <dgm:cxn modelId="{04AE8A8D-22E4-475C-8755-A5D47535A603}" type="presOf" srcId="{FB459617-90BE-43E3-88ED-4BA300804C88}" destId="{9286331D-3F0D-4B07-A698-CB4634154C09}" srcOrd="0" destOrd="0" presId="urn:microsoft.com/office/officeart/2005/8/layout/hProcess11"/>
    <dgm:cxn modelId="{ACCD9792-5386-47F2-847A-00238A65278D}" srcId="{FB459617-90BE-43E3-88ED-4BA300804C88}" destId="{A069DCE4-195C-4E8F-8936-3A9410096F24}" srcOrd="2" destOrd="0" parTransId="{4578B2B5-4359-426C-8BC4-5C5FF90131A9}" sibTransId="{E493AAC3-D9FB-41C7-9C03-CEF0F5F34569}"/>
    <dgm:cxn modelId="{B669BAB5-121B-4CDE-9396-71364EEC6536}" type="presOf" srcId="{77F365B9-1ABB-47B4-8F56-74881DB50E8B}" destId="{B0661AF1-9596-425A-9E87-5AE46D5A918B}" srcOrd="0" destOrd="0" presId="urn:microsoft.com/office/officeart/2005/8/layout/hProcess11"/>
    <dgm:cxn modelId="{C77CEEB8-C396-42CC-9A2B-1D4D21420DF3}" srcId="{FB459617-90BE-43E3-88ED-4BA300804C88}" destId="{7ED5E90A-16EA-41CB-83D5-C7CBC41D3369}" srcOrd="0" destOrd="0" parTransId="{CBD0F877-0440-46B8-973B-7C2AF3C168EA}" sibTransId="{CEBB36EF-700D-4465-BF2C-FB00614F057B}"/>
    <dgm:cxn modelId="{4293CAD8-7739-4768-A91A-70E2B72D2CB5}" type="presOf" srcId="{BB20EDD3-95F6-40A9-8398-07C32B74C83C}" destId="{7B0665E8-484C-476A-BD62-1EEB7E8B0B85}" srcOrd="0" destOrd="0" presId="urn:microsoft.com/office/officeart/2005/8/layout/hProcess11"/>
    <dgm:cxn modelId="{991BCAE0-B63C-4D4A-A7C6-8B007E962F79}" type="presOf" srcId="{A069DCE4-195C-4E8F-8936-3A9410096F24}" destId="{89014633-11FF-497E-878A-01538B7F1E99}" srcOrd="0" destOrd="0" presId="urn:microsoft.com/office/officeart/2005/8/layout/hProcess11"/>
    <dgm:cxn modelId="{B569B875-CFDD-4995-98CD-4573F54672FC}" type="presParOf" srcId="{9286331D-3F0D-4B07-A698-CB4634154C09}" destId="{A29E496E-7F20-4E05-93DC-2867C4D4CC28}" srcOrd="0" destOrd="0" presId="urn:microsoft.com/office/officeart/2005/8/layout/hProcess11"/>
    <dgm:cxn modelId="{A4AAB0FB-6FBD-4A65-80C2-0F5F6E5883FB}" type="presParOf" srcId="{9286331D-3F0D-4B07-A698-CB4634154C09}" destId="{0CF01FE5-E793-4F7D-8698-1FB584A3A5E8}" srcOrd="1" destOrd="0" presId="urn:microsoft.com/office/officeart/2005/8/layout/hProcess11"/>
    <dgm:cxn modelId="{D57F6DC8-1182-4DE7-9A8A-5EAC713B883C}" type="presParOf" srcId="{0CF01FE5-E793-4F7D-8698-1FB584A3A5E8}" destId="{A4420CC5-CEEA-4F43-8674-6E7748958145}" srcOrd="0" destOrd="0" presId="urn:microsoft.com/office/officeart/2005/8/layout/hProcess11"/>
    <dgm:cxn modelId="{F0957989-6F5D-430E-B5C5-66E081E17ECC}" type="presParOf" srcId="{A4420CC5-CEEA-4F43-8674-6E7748958145}" destId="{762FA7E5-90AA-44F0-8034-4447C7043641}" srcOrd="0" destOrd="0" presId="urn:microsoft.com/office/officeart/2005/8/layout/hProcess11"/>
    <dgm:cxn modelId="{D4FC7B65-D4AC-4C87-9409-AB2EF7661C2A}" type="presParOf" srcId="{A4420CC5-CEEA-4F43-8674-6E7748958145}" destId="{C4AB5E4E-18B2-4974-B546-38D8DDF2B813}" srcOrd="1" destOrd="0" presId="urn:microsoft.com/office/officeart/2005/8/layout/hProcess11"/>
    <dgm:cxn modelId="{84B7EE65-57BF-4BE4-84D1-3E77D9B29D5A}" type="presParOf" srcId="{A4420CC5-CEEA-4F43-8674-6E7748958145}" destId="{0FA677D0-E346-4803-BF8A-73BA1FA743CE}" srcOrd="2" destOrd="0" presId="urn:microsoft.com/office/officeart/2005/8/layout/hProcess11"/>
    <dgm:cxn modelId="{EA6094A3-74EA-4442-A282-8A8DB3785725}" type="presParOf" srcId="{0CF01FE5-E793-4F7D-8698-1FB584A3A5E8}" destId="{6202A046-5C96-4B52-B847-48C7512F54DE}" srcOrd="1" destOrd="0" presId="urn:microsoft.com/office/officeart/2005/8/layout/hProcess11"/>
    <dgm:cxn modelId="{9EE71CE8-DC96-4015-99D6-A40B856CFB6A}" type="presParOf" srcId="{0CF01FE5-E793-4F7D-8698-1FB584A3A5E8}" destId="{17EFFA98-45AD-4546-BE50-DDD423589835}" srcOrd="2" destOrd="0" presId="urn:microsoft.com/office/officeart/2005/8/layout/hProcess11"/>
    <dgm:cxn modelId="{3C656D69-3911-4FE2-96CD-48CA36E34CEF}" type="presParOf" srcId="{17EFFA98-45AD-4546-BE50-DDD423589835}" destId="{B0661AF1-9596-425A-9E87-5AE46D5A918B}" srcOrd="0" destOrd="0" presId="urn:microsoft.com/office/officeart/2005/8/layout/hProcess11"/>
    <dgm:cxn modelId="{59D6463A-2552-4E44-8683-85B3C77C7760}" type="presParOf" srcId="{17EFFA98-45AD-4546-BE50-DDD423589835}" destId="{C8322036-BFC9-49B1-8498-74F940077C7A}" srcOrd="1" destOrd="0" presId="urn:microsoft.com/office/officeart/2005/8/layout/hProcess11"/>
    <dgm:cxn modelId="{20573F7E-C286-4C9B-BD9D-7FA41DD47E11}" type="presParOf" srcId="{17EFFA98-45AD-4546-BE50-DDD423589835}" destId="{F0BF86BE-533D-4695-AA00-FF359D1F9BD8}" srcOrd="2" destOrd="0" presId="urn:microsoft.com/office/officeart/2005/8/layout/hProcess11"/>
    <dgm:cxn modelId="{807AB559-E4B8-4464-96E9-8BC9D8AB18C4}" type="presParOf" srcId="{0CF01FE5-E793-4F7D-8698-1FB584A3A5E8}" destId="{B03D9FB2-6AA1-42EA-9445-337B7D9BD853}" srcOrd="3" destOrd="0" presId="urn:microsoft.com/office/officeart/2005/8/layout/hProcess11"/>
    <dgm:cxn modelId="{8799D407-26E5-486D-B912-6E33F70CEEBE}" type="presParOf" srcId="{0CF01FE5-E793-4F7D-8698-1FB584A3A5E8}" destId="{37E8DAAE-465A-4DF5-B1E1-4152EA0493A9}" srcOrd="4" destOrd="0" presId="urn:microsoft.com/office/officeart/2005/8/layout/hProcess11"/>
    <dgm:cxn modelId="{4E62C77D-2798-4BEF-B7B4-8BE66EFE018D}" type="presParOf" srcId="{37E8DAAE-465A-4DF5-B1E1-4152EA0493A9}" destId="{89014633-11FF-497E-878A-01538B7F1E99}" srcOrd="0" destOrd="0" presId="urn:microsoft.com/office/officeart/2005/8/layout/hProcess11"/>
    <dgm:cxn modelId="{69841474-86B9-4E74-B3B9-9BB4F2DF1EF8}" type="presParOf" srcId="{37E8DAAE-465A-4DF5-B1E1-4152EA0493A9}" destId="{4F0F55B0-29D3-4960-A6BB-4B983D05D1DF}" srcOrd="1" destOrd="0" presId="urn:microsoft.com/office/officeart/2005/8/layout/hProcess11"/>
    <dgm:cxn modelId="{BC6EC965-2171-4567-A632-0AD1EF63E0BF}" type="presParOf" srcId="{37E8DAAE-465A-4DF5-B1E1-4152EA0493A9}" destId="{18CD771A-3EA1-4EB0-9C05-FB64671C5ED2}" srcOrd="2" destOrd="0" presId="urn:microsoft.com/office/officeart/2005/8/layout/hProcess11"/>
    <dgm:cxn modelId="{51A6328C-ECF4-47D0-8A20-03693DF6FFD0}" type="presParOf" srcId="{0CF01FE5-E793-4F7D-8698-1FB584A3A5E8}" destId="{771D0631-F90B-4BE9-986F-CB1D09D9051E}" srcOrd="5" destOrd="0" presId="urn:microsoft.com/office/officeart/2005/8/layout/hProcess11"/>
    <dgm:cxn modelId="{9F255C91-A2F9-4AC9-B706-8260326D8E96}" type="presParOf" srcId="{0CF01FE5-E793-4F7D-8698-1FB584A3A5E8}" destId="{DA528426-225F-4D00-B892-FF3D3CA70B18}" srcOrd="6" destOrd="0" presId="urn:microsoft.com/office/officeart/2005/8/layout/hProcess11"/>
    <dgm:cxn modelId="{6F948E3B-C159-432A-875E-B4CB5C7DDAE2}" type="presParOf" srcId="{DA528426-225F-4D00-B892-FF3D3CA70B18}" destId="{7B0665E8-484C-476A-BD62-1EEB7E8B0B85}" srcOrd="0" destOrd="0" presId="urn:microsoft.com/office/officeart/2005/8/layout/hProcess11"/>
    <dgm:cxn modelId="{7EB3DCA7-AC59-44E2-A942-3C71EEE4B2CD}" type="presParOf" srcId="{DA528426-225F-4D00-B892-FF3D3CA70B18}" destId="{ACE5BDDD-7C94-4BE6-8C48-E84F021CDB90}" srcOrd="1" destOrd="0" presId="urn:microsoft.com/office/officeart/2005/8/layout/hProcess11"/>
    <dgm:cxn modelId="{D4646BD3-C373-4592-A0AA-D29A0C92FA43}" type="presParOf" srcId="{DA528426-225F-4D00-B892-FF3D3CA70B18}" destId="{EFA8C71A-1016-4E67-B766-F8FCDF95BC7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28FB4A-BD23-411A-8BC2-D55D7AD61D01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hr-BA"/>
        </a:p>
      </dgm:t>
    </dgm:pt>
    <dgm:pt modelId="{776D5658-7AC6-4150-9ECF-CD9AFFEC956C}">
      <dgm:prSet phldrT="[Text]" custT="1"/>
      <dgm:spPr/>
      <dgm:t>
        <a:bodyPr/>
        <a:lstStyle/>
        <a:p>
          <a:r>
            <a:rPr lang="hr-HR" sz="1800" b="0" dirty="0"/>
            <a:t>POSLOVNA INFRASTRUKTURA I ORGANIZACIJA</a:t>
          </a:r>
          <a:endParaRPr lang="hr-BA" sz="1800" b="0" dirty="0"/>
        </a:p>
      </dgm:t>
    </dgm:pt>
    <dgm:pt modelId="{FB25A0D3-5ACF-45DC-8CCF-B47D8D5EB74E}" type="parTrans" cxnId="{AB33CDC6-EB35-4578-9AE1-4D060E1D4C0E}">
      <dgm:prSet/>
      <dgm:spPr/>
      <dgm:t>
        <a:bodyPr/>
        <a:lstStyle/>
        <a:p>
          <a:endParaRPr lang="hr-BA" sz="2400"/>
        </a:p>
      </dgm:t>
    </dgm:pt>
    <dgm:pt modelId="{0BD4E687-0C86-4045-B4AB-483827FD3B82}" type="sibTrans" cxnId="{AB33CDC6-EB35-4578-9AE1-4D060E1D4C0E}">
      <dgm:prSet/>
      <dgm:spPr/>
      <dgm:t>
        <a:bodyPr/>
        <a:lstStyle/>
        <a:p>
          <a:endParaRPr lang="hr-BA" sz="2400"/>
        </a:p>
      </dgm:t>
    </dgm:pt>
    <dgm:pt modelId="{397FB0C2-AFB8-4F3D-9031-653826EFD89F}">
      <dgm:prSet phldrT="[Text]" custT="1"/>
      <dgm:spPr/>
      <dgm:t>
        <a:bodyPr/>
        <a:lstStyle/>
        <a:p>
          <a:r>
            <a:rPr lang="hr-BA" sz="1400" dirty="0"/>
            <a:t>Otvaranje novih radnih mjesta</a:t>
          </a:r>
        </a:p>
      </dgm:t>
    </dgm:pt>
    <dgm:pt modelId="{5E7EC0E3-B9B8-41DB-B46B-09EFD80A806E}" type="parTrans" cxnId="{3B9B819D-8587-46DD-B0E6-E99A9C36A5B7}">
      <dgm:prSet/>
      <dgm:spPr/>
      <dgm:t>
        <a:bodyPr/>
        <a:lstStyle/>
        <a:p>
          <a:endParaRPr lang="hr-BA" sz="2400"/>
        </a:p>
      </dgm:t>
    </dgm:pt>
    <dgm:pt modelId="{74F0D655-5BAF-4869-990A-1E8EFE59DC86}" type="sibTrans" cxnId="{3B9B819D-8587-46DD-B0E6-E99A9C36A5B7}">
      <dgm:prSet/>
      <dgm:spPr/>
      <dgm:t>
        <a:bodyPr/>
        <a:lstStyle/>
        <a:p>
          <a:endParaRPr lang="hr-BA" sz="2400"/>
        </a:p>
      </dgm:t>
    </dgm:pt>
    <dgm:pt modelId="{5B565378-DF7D-48C7-B72B-5D8283297D5D}">
      <dgm:prSet custT="1"/>
      <dgm:spPr/>
      <dgm:t>
        <a:bodyPr/>
        <a:lstStyle/>
        <a:p>
          <a:r>
            <a:rPr lang="hr-BA" sz="1400" dirty="0"/>
            <a:t>Rasterećenje postojećih djelatnika zbog manje održavanja</a:t>
          </a:r>
        </a:p>
      </dgm:t>
    </dgm:pt>
    <dgm:pt modelId="{3CD01BAB-3A58-440A-9A8C-57572266368B}" type="parTrans" cxnId="{DBED4663-0098-47F5-B584-F18CA4D3C2D9}">
      <dgm:prSet/>
      <dgm:spPr/>
      <dgm:t>
        <a:bodyPr/>
        <a:lstStyle/>
        <a:p>
          <a:endParaRPr lang="hr-BA" sz="2400"/>
        </a:p>
      </dgm:t>
    </dgm:pt>
    <dgm:pt modelId="{CCEEEBD3-D8E0-49EF-9F4C-F62AB7F3F394}" type="sibTrans" cxnId="{DBED4663-0098-47F5-B584-F18CA4D3C2D9}">
      <dgm:prSet/>
      <dgm:spPr/>
      <dgm:t>
        <a:bodyPr/>
        <a:lstStyle/>
        <a:p>
          <a:endParaRPr lang="hr-BA" sz="2400"/>
        </a:p>
      </dgm:t>
    </dgm:pt>
    <dgm:pt modelId="{99F46341-2FAA-4B48-A381-EDE769BD411F}">
      <dgm:prSet custT="1"/>
      <dgm:spPr/>
      <dgm:t>
        <a:bodyPr/>
        <a:lstStyle/>
        <a:p>
          <a:r>
            <a:rPr lang="hr-BA" sz="1800"/>
            <a:t>TRANSPORT</a:t>
          </a:r>
        </a:p>
      </dgm:t>
    </dgm:pt>
    <dgm:pt modelId="{5D1C6648-A228-4E43-9213-C0B00E39FC29}" type="parTrans" cxnId="{5617309C-7E4B-464F-AC03-030539BD6986}">
      <dgm:prSet/>
      <dgm:spPr/>
      <dgm:t>
        <a:bodyPr/>
        <a:lstStyle/>
        <a:p>
          <a:endParaRPr lang="hr-BA" sz="2400"/>
        </a:p>
      </dgm:t>
    </dgm:pt>
    <dgm:pt modelId="{108EDB88-46E7-4FE4-9822-BC31DA24B4F9}" type="sibTrans" cxnId="{5617309C-7E4B-464F-AC03-030539BD6986}">
      <dgm:prSet/>
      <dgm:spPr/>
      <dgm:t>
        <a:bodyPr/>
        <a:lstStyle/>
        <a:p>
          <a:endParaRPr lang="hr-BA" sz="2400"/>
        </a:p>
      </dgm:t>
    </dgm:pt>
    <dgm:pt modelId="{E0B1C2ED-76CE-4E38-8ECE-F8A4AE933A05}">
      <dgm:prSet custT="1"/>
      <dgm:spPr/>
      <dgm:t>
        <a:bodyPr/>
        <a:lstStyle/>
        <a:p>
          <a:r>
            <a:rPr lang="hr-BA" sz="1400" dirty="0"/>
            <a:t>Smanjenje broja transportnih vozila - cisterni na prometnicama (prijelaz s lož ulja na plin/solarnu energiju) </a:t>
          </a:r>
        </a:p>
      </dgm:t>
    </dgm:pt>
    <dgm:pt modelId="{31579CD2-2A80-454D-B391-81E7C57E0863}" type="parTrans" cxnId="{C32E2427-FD21-4ACA-B261-3EEE5DE8F751}">
      <dgm:prSet/>
      <dgm:spPr/>
      <dgm:t>
        <a:bodyPr/>
        <a:lstStyle/>
        <a:p>
          <a:endParaRPr lang="hr-BA" sz="2400"/>
        </a:p>
      </dgm:t>
    </dgm:pt>
    <dgm:pt modelId="{B01B7DF6-FA6E-4016-9036-1FD49330D08B}" type="sibTrans" cxnId="{C32E2427-FD21-4ACA-B261-3EEE5DE8F751}">
      <dgm:prSet/>
      <dgm:spPr/>
      <dgm:t>
        <a:bodyPr/>
        <a:lstStyle/>
        <a:p>
          <a:endParaRPr lang="hr-BA" sz="2400"/>
        </a:p>
      </dgm:t>
    </dgm:pt>
    <dgm:pt modelId="{AA95DF4B-559D-403A-8780-8EE54D5F6E96}">
      <dgm:prSet custT="1"/>
      <dgm:spPr/>
      <dgm:t>
        <a:bodyPr/>
        <a:lstStyle/>
        <a:p>
          <a:r>
            <a:rPr lang="hr-BA" sz="1400" dirty="0"/>
            <a:t>Smanjenje broja poginulih u prometnim nesrećama </a:t>
          </a:r>
        </a:p>
      </dgm:t>
    </dgm:pt>
    <dgm:pt modelId="{0AB0FBBA-B15D-4A2B-B007-DDA5DDC43D49}" type="parTrans" cxnId="{D01E1DFC-1A39-41C0-B630-73308EB6D7BA}">
      <dgm:prSet/>
      <dgm:spPr/>
      <dgm:t>
        <a:bodyPr/>
        <a:lstStyle/>
        <a:p>
          <a:endParaRPr lang="hr-BA" sz="2400"/>
        </a:p>
      </dgm:t>
    </dgm:pt>
    <dgm:pt modelId="{8FA7D26E-6FE3-4DFF-B87E-4315D6208C8E}" type="sibTrans" cxnId="{D01E1DFC-1A39-41C0-B630-73308EB6D7BA}">
      <dgm:prSet/>
      <dgm:spPr/>
      <dgm:t>
        <a:bodyPr/>
        <a:lstStyle/>
        <a:p>
          <a:endParaRPr lang="hr-BA" sz="2400"/>
        </a:p>
      </dgm:t>
    </dgm:pt>
    <dgm:pt modelId="{7AD6867B-EEB4-4F99-B618-6B0E6B921817}">
      <dgm:prSet custT="1"/>
      <dgm:spPr/>
      <dgm:t>
        <a:bodyPr/>
        <a:lstStyle/>
        <a:p>
          <a:r>
            <a:rPr lang="hr-BA" sz="1800"/>
            <a:t>ZAŠTITA OKOLIŠA</a:t>
          </a:r>
        </a:p>
      </dgm:t>
    </dgm:pt>
    <dgm:pt modelId="{95E98F05-CB43-4D1A-8424-70959A6148DA}" type="parTrans" cxnId="{191FE74D-2F1B-4672-9D6C-BAE64D4D4EF2}">
      <dgm:prSet/>
      <dgm:spPr/>
      <dgm:t>
        <a:bodyPr/>
        <a:lstStyle/>
        <a:p>
          <a:endParaRPr lang="hr-BA" sz="2400"/>
        </a:p>
      </dgm:t>
    </dgm:pt>
    <dgm:pt modelId="{975AE1E7-B377-4529-89EB-078F01C432D9}" type="sibTrans" cxnId="{191FE74D-2F1B-4672-9D6C-BAE64D4D4EF2}">
      <dgm:prSet/>
      <dgm:spPr/>
      <dgm:t>
        <a:bodyPr/>
        <a:lstStyle/>
        <a:p>
          <a:endParaRPr lang="hr-BA" sz="2400"/>
        </a:p>
      </dgm:t>
    </dgm:pt>
    <dgm:pt modelId="{88D01E43-9DC2-4CBA-B762-2FF493773EA2}">
      <dgm:prSet custT="1"/>
      <dgm:spPr/>
      <dgm:t>
        <a:bodyPr/>
        <a:lstStyle/>
        <a:p>
          <a:r>
            <a:rPr lang="hr-BA" sz="1400" dirty="0"/>
            <a:t>Promjena vrijednosti nekretnine uslijed modernizacije</a:t>
          </a:r>
        </a:p>
      </dgm:t>
    </dgm:pt>
    <dgm:pt modelId="{0925E8BA-7C33-4869-8C93-5B2D4D35223B}" type="parTrans" cxnId="{266FF47E-CF88-4524-B820-6E71E2DCD07D}">
      <dgm:prSet/>
      <dgm:spPr/>
      <dgm:t>
        <a:bodyPr/>
        <a:lstStyle/>
        <a:p>
          <a:endParaRPr lang="hr-BA" sz="2400"/>
        </a:p>
      </dgm:t>
    </dgm:pt>
    <dgm:pt modelId="{0DB84E2E-1981-402E-A436-AB2296BD9A7E}" type="sibTrans" cxnId="{266FF47E-CF88-4524-B820-6E71E2DCD07D}">
      <dgm:prSet/>
      <dgm:spPr/>
      <dgm:t>
        <a:bodyPr/>
        <a:lstStyle/>
        <a:p>
          <a:endParaRPr lang="hr-BA" sz="2400"/>
        </a:p>
      </dgm:t>
    </dgm:pt>
    <dgm:pt modelId="{761ACEE8-5893-4253-9045-1E0D6232557C}">
      <dgm:prSet custT="1"/>
      <dgm:spPr/>
      <dgm:t>
        <a:bodyPr/>
        <a:lstStyle/>
        <a:p>
          <a:r>
            <a:rPr lang="hr-BA" sz="1400" dirty="0"/>
            <a:t>Smanjenje buke</a:t>
          </a:r>
        </a:p>
      </dgm:t>
    </dgm:pt>
    <dgm:pt modelId="{188FC064-203F-4C47-AF19-9BA89766BAE2}" type="parTrans" cxnId="{93C523D3-E3C8-4104-9F44-A74D3512F9E1}">
      <dgm:prSet/>
      <dgm:spPr/>
      <dgm:t>
        <a:bodyPr/>
        <a:lstStyle/>
        <a:p>
          <a:endParaRPr lang="en-US" sz="2000"/>
        </a:p>
      </dgm:t>
    </dgm:pt>
    <dgm:pt modelId="{9E1FFEFD-707A-4B30-A60C-313802F9FE4A}" type="sibTrans" cxnId="{93C523D3-E3C8-4104-9F44-A74D3512F9E1}">
      <dgm:prSet/>
      <dgm:spPr/>
      <dgm:t>
        <a:bodyPr/>
        <a:lstStyle/>
        <a:p>
          <a:endParaRPr lang="en-US" sz="2000"/>
        </a:p>
      </dgm:t>
    </dgm:pt>
    <dgm:pt modelId="{4C9F7113-2750-407F-B7A3-EE46603B9E68}">
      <dgm:prSet custT="1"/>
      <dgm:spPr/>
      <dgm:t>
        <a:bodyPr/>
        <a:lstStyle/>
        <a:p>
          <a:r>
            <a:rPr lang="hr-BA" sz="1400" dirty="0"/>
            <a:t>Manja mogućnost havarije i ozljeda na radu</a:t>
          </a:r>
        </a:p>
      </dgm:t>
    </dgm:pt>
    <dgm:pt modelId="{8762CBB7-C6A6-47C4-85F0-8DA7E9613DB1}" type="parTrans" cxnId="{E7769ED8-E9A4-4307-A646-4A329FFAE573}">
      <dgm:prSet/>
      <dgm:spPr/>
      <dgm:t>
        <a:bodyPr/>
        <a:lstStyle/>
        <a:p>
          <a:endParaRPr lang="en-US" sz="2000"/>
        </a:p>
      </dgm:t>
    </dgm:pt>
    <dgm:pt modelId="{721FB21E-F00A-449C-B338-F330BD983C73}" type="sibTrans" cxnId="{E7769ED8-E9A4-4307-A646-4A329FFAE573}">
      <dgm:prSet/>
      <dgm:spPr/>
      <dgm:t>
        <a:bodyPr/>
        <a:lstStyle/>
        <a:p>
          <a:endParaRPr lang="en-US" sz="2000"/>
        </a:p>
      </dgm:t>
    </dgm:pt>
    <dgm:pt modelId="{9DBB4976-F501-42C5-BC92-3914FCCD9353}" type="pres">
      <dgm:prSet presAssocID="{2B28FB4A-BD23-411A-8BC2-D55D7AD61D01}" presName="linear" presStyleCnt="0">
        <dgm:presLayoutVars>
          <dgm:animLvl val="lvl"/>
          <dgm:resizeHandles val="exact"/>
        </dgm:presLayoutVars>
      </dgm:prSet>
      <dgm:spPr/>
    </dgm:pt>
    <dgm:pt modelId="{2EDC24E6-D3D2-48BB-BB58-B614B70C435B}" type="pres">
      <dgm:prSet presAssocID="{776D5658-7AC6-4150-9ECF-CD9AFFEC956C}" presName="parentText" presStyleLbl="node1" presStyleIdx="0" presStyleCnt="3" custScaleY="33764">
        <dgm:presLayoutVars>
          <dgm:chMax val="0"/>
          <dgm:bulletEnabled val="1"/>
        </dgm:presLayoutVars>
      </dgm:prSet>
      <dgm:spPr/>
    </dgm:pt>
    <dgm:pt modelId="{845C0829-834E-4568-AF89-44851FC198E9}" type="pres">
      <dgm:prSet presAssocID="{776D5658-7AC6-4150-9ECF-CD9AFFEC956C}" presName="childText" presStyleLbl="revTx" presStyleIdx="0" presStyleCnt="3" custLinFactNeighborY="2917">
        <dgm:presLayoutVars>
          <dgm:bulletEnabled val="1"/>
        </dgm:presLayoutVars>
      </dgm:prSet>
      <dgm:spPr/>
    </dgm:pt>
    <dgm:pt modelId="{67456EE1-395A-4842-9600-87C06971268B}" type="pres">
      <dgm:prSet presAssocID="{99F46341-2FAA-4B48-A381-EDE769BD411F}" presName="parentText" presStyleLbl="node1" presStyleIdx="1" presStyleCnt="3" custScaleY="33970" custLinFactNeighborX="-107" custLinFactNeighborY="-49432">
        <dgm:presLayoutVars>
          <dgm:chMax val="0"/>
          <dgm:bulletEnabled val="1"/>
        </dgm:presLayoutVars>
      </dgm:prSet>
      <dgm:spPr/>
    </dgm:pt>
    <dgm:pt modelId="{3BB72F41-A910-459D-BAEB-DAE17565721C}" type="pres">
      <dgm:prSet presAssocID="{99F46341-2FAA-4B48-A381-EDE769BD411F}" presName="childText" presStyleLbl="revTx" presStyleIdx="1" presStyleCnt="3" custLinFactNeighborY="-35869">
        <dgm:presLayoutVars>
          <dgm:bulletEnabled val="1"/>
        </dgm:presLayoutVars>
      </dgm:prSet>
      <dgm:spPr/>
    </dgm:pt>
    <dgm:pt modelId="{6699EC63-DCF7-4748-B697-23CF991EBEAD}" type="pres">
      <dgm:prSet presAssocID="{7AD6867B-EEB4-4F99-B618-6B0E6B921817}" presName="parentText" presStyleLbl="node1" presStyleIdx="2" presStyleCnt="3" custAng="10800000" custFlipVert="1" custScaleY="24038" custLinFactNeighborY="-88054">
        <dgm:presLayoutVars>
          <dgm:chMax val="0"/>
          <dgm:bulletEnabled val="1"/>
        </dgm:presLayoutVars>
      </dgm:prSet>
      <dgm:spPr/>
    </dgm:pt>
    <dgm:pt modelId="{E040871E-C52C-4E55-AE4C-A66A22A0C9EB}" type="pres">
      <dgm:prSet presAssocID="{7AD6867B-EEB4-4F99-B618-6B0E6B921817}" presName="childText" presStyleLbl="revTx" presStyleIdx="2" presStyleCnt="3" custLinFactNeighborX="-215" custLinFactNeighborY="-69344">
        <dgm:presLayoutVars>
          <dgm:bulletEnabled val="1"/>
        </dgm:presLayoutVars>
      </dgm:prSet>
      <dgm:spPr/>
    </dgm:pt>
  </dgm:ptLst>
  <dgm:cxnLst>
    <dgm:cxn modelId="{F282CA00-806F-4A7D-A10E-6F89097B12CE}" type="presOf" srcId="{99F46341-2FAA-4B48-A381-EDE769BD411F}" destId="{67456EE1-395A-4842-9600-87C06971268B}" srcOrd="0" destOrd="0" presId="urn:microsoft.com/office/officeart/2005/8/layout/vList2"/>
    <dgm:cxn modelId="{33190004-D718-483E-958A-CC22C1E84D49}" type="presOf" srcId="{397FB0C2-AFB8-4F3D-9031-653826EFD89F}" destId="{845C0829-834E-4568-AF89-44851FC198E9}" srcOrd="0" destOrd="0" presId="urn:microsoft.com/office/officeart/2005/8/layout/vList2"/>
    <dgm:cxn modelId="{B4CCC405-7247-47C9-B8F4-042AAA934EED}" type="presOf" srcId="{2B28FB4A-BD23-411A-8BC2-D55D7AD61D01}" destId="{9DBB4976-F501-42C5-BC92-3914FCCD9353}" srcOrd="0" destOrd="0" presId="urn:microsoft.com/office/officeart/2005/8/layout/vList2"/>
    <dgm:cxn modelId="{17A9C00B-0072-460F-9B24-80CFA8C6B457}" type="presOf" srcId="{88D01E43-9DC2-4CBA-B762-2FF493773EA2}" destId="{E040871E-C52C-4E55-AE4C-A66A22A0C9EB}" srcOrd="0" destOrd="2" presId="urn:microsoft.com/office/officeart/2005/8/layout/vList2"/>
    <dgm:cxn modelId="{C32E2427-FD21-4ACA-B261-3EEE5DE8F751}" srcId="{99F46341-2FAA-4B48-A381-EDE769BD411F}" destId="{E0B1C2ED-76CE-4E38-8ECE-F8A4AE933A05}" srcOrd="0" destOrd="0" parTransId="{31579CD2-2A80-454D-B391-81E7C57E0863}" sibTransId="{B01B7DF6-FA6E-4016-9036-1FD49330D08B}"/>
    <dgm:cxn modelId="{E8BE5C32-7D76-493A-BAA8-E5A4B3FD8F10}" type="presOf" srcId="{7AD6867B-EEB4-4F99-B618-6B0E6B921817}" destId="{6699EC63-DCF7-4748-B697-23CF991EBEAD}" srcOrd="0" destOrd="0" presId="urn:microsoft.com/office/officeart/2005/8/layout/vList2"/>
    <dgm:cxn modelId="{DBED4663-0098-47F5-B584-F18CA4D3C2D9}" srcId="{776D5658-7AC6-4150-9ECF-CD9AFFEC956C}" destId="{5B565378-DF7D-48C7-B72B-5D8283297D5D}" srcOrd="1" destOrd="0" parTransId="{3CD01BAB-3A58-440A-9A8C-57572266368B}" sibTransId="{CCEEEBD3-D8E0-49EF-9F4C-F62AB7F3F394}"/>
    <dgm:cxn modelId="{191FE74D-2F1B-4672-9D6C-BAE64D4D4EF2}" srcId="{2B28FB4A-BD23-411A-8BC2-D55D7AD61D01}" destId="{7AD6867B-EEB4-4F99-B618-6B0E6B921817}" srcOrd="2" destOrd="0" parTransId="{95E98F05-CB43-4D1A-8424-70959A6148DA}" sibTransId="{975AE1E7-B377-4529-89EB-078F01C432D9}"/>
    <dgm:cxn modelId="{266FF47E-CF88-4524-B820-6E71E2DCD07D}" srcId="{7AD6867B-EEB4-4F99-B618-6B0E6B921817}" destId="{88D01E43-9DC2-4CBA-B762-2FF493773EA2}" srcOrd="2" destOrd="0" parTransId="{0925E8BA-7C33-4869-8C93-5B2D4D35223B}" sibTransId="{0DB84E2E-1981-402E-A436-AB2296BD9A7E}"/>
    <dgm:cxn modelId="{E349989B-80F8-4CD1-B1D9-74AEB2283B90}" type="presOf" srcId="{E0B1C2ED-76CE-4E38-8ECE-F8A4AE933A05}" destId="{3BB72F41-A910-459D-BAEB-DAE17565721C}" srcOrd="0" destOrd="0" presId="urn:microsoft.com/office/officeart/2005/8/layout/vList2"/>
    <dgm:cxn modelId="{5617309C-7E4B-464F-AC03-030539BD6986}" srcId="{2B28FB4A-BD23-411A-8BC2-D55D7AD61D01}" destId="{99F46341-2FAA-4B48-A381-EDE769BD411F}" srcOrd="1" destOrd="0" parTransId="{5D1C6648-A228-4E43-9213-C0B00E39FC29}" sibTransId="{108EDB88-46E7-4FE4-9822-BC31DA24B4F9}"/>
    <dgm:cxn modelId="{3B9B819D-8587-46DD-B0E6-E99A9C36A5B7}" srcId="{776D5658-7AC6-4150-9ECF-CD9AFFEC956C}" destId="{397FB0C2-AFB8-4F3D-9031-653826EFD89F}" srcOrd="0" destOrd="0" parTransId="{5E7EC0E3-B9B8-41DB-B46B-09EFD80A806E}" sibTransId="{74F0D655-5BAF-4869-990A-1E8EFE59DC86}"/>
    <dgm:cxn modelId="{622823A7-EC6C-445D-8EF9-7D7D945FE86E}" type="presOf" srcId="{AA95DF4B-559D-403A-8780-8EE54D5F6E96}" destId="{3BB72F41-A910-459D-BAEB-DAE17565721C}" srcOrd="0" destOrd="1" presId="urn:microsoft.com/office/officeart/2005/8/layout/vList2"/>
    <dgm:cxn modelId="{98C034A7-A201-4D0A-8047-B9DA5B464331}" type="presOf" srcId="{761ACEE8-5893-4253-9045-1E0D6232557C}" destId="{E040871E-C52C-4E55-AE4C-A66A22A0C9EB}" srcOrd="0" destOrd="1" presId="urn:microsoft.com/office/officeart/2005/8/layout/vList2"/>
    <dgm:cxn modelId="{AB33CDC6-EB35-4578-9AE1-4D060E1D4C0E}" srcId="{2B28FB4A-BD23-411A-8BC2-D55D7AD61D01}" destId="{776D5658-7AC6-4150-9ECF-CD9AFFEC956C}" srcOrd="0" destOrd="0" parTransId="{FB25A0D3-5ACF-45DC-8CCF-B47D8D5EB74E}" sibTransId="{0BD4E687-0C86-4045-B4AB-483827FD3B82}"/>
    <dgm:cxn modelId="{93C523D3-E3C8-4104-9F44-A74D3512F9E1}" srcId="{7AD6867B-EEB4-4F99-B618-6B0E6B921817}" destId="{761ACEE8-5893-4253-9045-1E0D6232557C}" srcOrd="1" destOrd="0" parTransId="{188FC064-203F-4C47-AF19-9BA89766BAE2}" sibTransId="{9E1FFEFD-707A-4B30-A60C-313802F9FE4A}"/>
    <dgm:cxn modelId="{E7769ED8-E9A4-4307-A646-4A329FFAE573}" srcId="{7AD6867B-EEB4-4F99-B618-6B0E6B921817}" destId="{4C9F7113-2750-407F-B7A3-EE46603B9E68}" srcOrd="0" destOrd="0" parTransId="{8762CBB7-C6A6-47C4-85F0-8DA7E9613DB1}" sibTransId="{721FB21E-F00A-449C-B338-F330BD983C73}"/>
    <dgm:cxn modelId="{E70622E4-9289-4E6F-81CC-EDF58258CBD5}" type="presOf" srcId="{5B565378-DF7D-48C7-B72B-5D8283297D5D}" destId="{845C0829-834E-4568-AF89-44851FC198E9}" srcOrd="0" destOrd="1" presId="urn:microsoft.com/office/officeart/2005/8/layout/vList2"/>
    <dgm:cxn modelId="{2C4F90F6-BBD9-423C-A063-F8386693F2A7}" type="presOf" srcId="{4C9F7113-2750-407F-B7A3-EE46603B9E68}" destId="{E040871E-C52C-4E55-AE4C-A66A22A0C9EB}" srcOrd="0" destOrd="0" presId="urn:microsoft.com/office/officeart/2005/8/layout/vList2"/>
    <dgm:cxn modelId="{9ADED6FB-5A2C-4838-8820-27F7209ECB20}" type="presOf" srcId="{776D5658-7AC6-4150-9ECF-CD9AFFEC956C}" destId="{2EDC24E6-D3D2-48BB-BB58-B614B70C435B}" srcOrd="0" destOrd="0" presId="urn:microsoft.com/office/officeart/2005/8/layout/vList2"/>
    <dgm:cxn modelId="{D01E1DFC-1A39-41C0-B630-73308EB6D7BA}" srcId="{99F46341-2FAA-4B48-A381-EDE769BD411F}" destId="{AA95DF4B-559D-403A-8780-8EE54D5F6E96}" srcOrd="1" destOrd="0" parTransId="{0AB0FBBA-B15D-4A2B-B007-DDA5DDC43D49}" sibTransId="{8FA7D26E-6FE3-4DFF-B87E-4315D6208C8E}"/>
    <dgm:cxn modelId="{F80ACD64-3DAB-4770-B9F8-ED9AC0CB0992}" type="presParOf" srcId="{9DBB4976-F501-42C5-BC92-3914FCCD9353}" destId="{2EDC24E6-D3D2-48BB-BB58-B614B70C435B}" srcOrd="0" destOrd="0" presId="urn:microsoft.com/office/officeart/2005/8/layout/vList2"/>
    <dgm:cxn modelId="{CD9D14CF-91F1-4B7E-894C-E19C12580702}" type="presParOf" srcId="{9DBB4976-F501-42C5-BC92-3914FCCD9353}" destId="{845C0829-834E-4568-AF89-44851FC198E9}" srcOrd="1" destOrd="0" presId="urn:microsoft.com/office/officeart/2005/8/layout/vList2"/>
    <dgm:cxn modelId="{C29F6EF5-8BFB-4BDF-8220-4F5FD76A78C8}" type="presParOf" srcId="{9DBB4976-F501-42C5-BC92-3914FCCD9353}" destId="{67456EE1-395A-4842-9600-87C06971268B}" srcOrd="2" destOrd="0" presId="urn:microsoft.com/office/officeart/2005/8/layout/vList2"/>
    <dgm:cxn modelId="{3012518B-0809-468D-8447-6E8B80A76713}" type="presParOf" srcId="{9DBB4976-F501-42C5-BC92-3914FCCD9353}" destId="{3BB72F41-A910-459D-BAEB-DAE17565721C}" srcOrd="3" destOrd="0" presId="urn:microsoft.com/office/officeart/2005/8/layout/vList2"/>
    <dgm:cxn modelId="{7A9A97C1-3572-4A95-BAAA-5EEEABD763D7}" type="presParOf" srcId="{9DBB4976-F501-42C5-BC92-3914FCCD9353}" destId="{6699EC63-DCF7-4748-B697-23CF991EBEAD}" srcOrd="4" destOrd="0" presId="urn:microsoft.com/office/officeart/2005/8/layout/vList2"/>
    <dgm:cxn modelId="{5F80D3CF-41CC-4349-A498-E11FBC8F708E}" type="presParOf" srcId="{9DBB4976-F501-42C5-BC92-3914FCCD9353}" destId="{E040871E-C52C-4E55-AE4C-A66A22A0C9E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27CA5-D4B5-48E9-9314-2EB066493E33}">
      <dsp:nvSpPr>
        <dsp:cNvPr id="0" name=""/>
        <dsp:cNvSpPr/>
      </dsp:nvSpPr>
      <dsp:spPr>
        <a:xfrm>
          <a:off x="4774" y="12517"/>
          <a:ext cx="1077281" cy="619573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Studija </a:t>
          </a:r>
          <a:r>
            <a:rPr lang="hr-HR" sz="10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predizvodljivosti</a:t>
          </a:r>
          <a:endParaRPr lang="hr-HR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872" y="24615"/>
        <a:ext cx="1053085" cy="388852"/>
      </dsp:txXfrm>
    </dsp:sp>
    <dsp:sp modelId="{DBA8AECA-0F33-437F-96A8-6EB5E12FDF8E}">
      <dsp:nvSpPr>
        <dsp:cNvPr id="0" name=""/>
        <dsp:cNvSpPr/>
      </dsp:nvSpPr>
      <dsp:spPr>
        <a:xfrm>
          <a:off x="225422" y="425565"/>
          <a:ext cx="1077281" cy="1539000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JN Izrađivač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Analiza opcija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Izbor opcije</a:t>
          </a:r>
        </a:p>
      </dsp:txBody>
      <dsp:txXfrm>
        <a:off x="256974" y="457117"/>
        <a:ext cx="1014177" cy="1475896"/>
      </dsp:txXfrm>
    </dsp:sp>
    <dsp:sp modelId="{DDB74037-B82C-4AD9-B33F-145EF43A945E}">
      <dsp:nvSpPr>
        <dsp:cNvPr id="0" name=""/>
        <dsp:cNvSpPr/>
      </dsp:nvSpPr>
      <dsp:spPr>
        <a:xfrm>
          <a:off x="1245368" y="84935"/>
          <a:ext cx="346221" cy="268212"/>
        </a:xfrm>
        <a:prstGeom prst="rightArrow">
          <a:avLst>
            <a:gd name="adj1" fmla="val 600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45368" y="138577"/>
        <a:ext cx="265757" cy="160928"/>
      </dsp:txXfrm>
    </dsp:sp>
    <dsp:sp modelId="{AA4369F3-567A-4224-B1A7-31D1F515A393}">
      <dsp:nvSpPr>
        <dsp:cNvPr id="0" name=""/>
        <dsp:cNvSpPr/>
      </dsp:nvSpPr>
      <dsp:spPr>
        <a:xfrm>
          <a:off x="1735304" y="12517"/>
          <a:ext cx="1077281" cy="619573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Studija izvedivosti i CBA</a:t>
          </a:r>
        </a:p>
      </dsp:txBody>
      <dsp:txXfrm>
        <a:off x="1747402" y="24615"/>
        <a:ext cx="1053085" cy="388852"/>
      </dsp:txXfrm>
    </dsp:sp>
    <dsp:sp modelId="{E9F8C16E-EAAA-4734-B9A0-96251EF5EFDA}">
      <dsp:nvSpPr>
        <dsp:cNvPr id="0" name=""/>
        <dsp:cNvSpPr/>
      </dsp:nvSpPr>
      <dsp:spPr>
        <a:xfrm>
          <a:off x="1955952" y="425565"/>
          <a:ext cx="1077281" cy="1539000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JN Izrađivač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Analiza izabrane opcije (CBA)</a:t>
          </a:r>
        </a:p>
      </dsp:txBody>
      <dsp:txXfrm>
        <a:off x="1987504" y="457117"/>
        <a:ext cx="1014177" cy="1475896"/>
      </dsp:txXfrm>
    </dsp:sp>
    <dsp:sp modelId="{D2001721-328D-4D8D-B686-127DEC08D193}">
      <dsp:nvSpPr>
        <dsp:cNvPr id="0" name=""/>
        <dsp:cNvSpPr/>
      </dsp:nvSpPr>
      <dsp:spPr>
        <a:xfrm>
          <a:off x="2975898" y="84935"/>
          <a:ext cx="346221" cy="268212"/>
        </a:xfrm>
        <a:prstGeom prst="rightArrow">
          <a:avLst>
            <a:gd name="adj1" fmla="val 600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75898" y="138577"/>
        <a:ext cx="265757" cy="160928"/>
      </dsp:txXfrm>
    </dsp:sp>
    <dsp:sp modelId="{FA3ECEED-E1BA-4FF6-A1E1-BD24FCAED497}">
      <dsp:nvSpPr>
        <dsp:cNvPr id="0" name=""/>
        <dsp:cNvSpPr/>
      </dsp:nvSpPr>
      <dsp:spPr>
        <a:xfrm>
          <a:off x="3465834" y="12517"/>
          <a:ext cx="1077281" cy="619573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Projektna dokumentacija</a:t>
          </a:r>
        </a:p>
      </dsp:txBody>
      <dsp:txXfrm>
        <a:off x="3477932" y="24615"/>
        <a:ext cx="1053085" cy="388852"/>
      </dsp:txXfrm>
    </dsp:sp>
    <dsp:sp modelId="{0091A5AB-0EC1-4B31-A950-59C4ADAAD5AD}">
      <dsp:nvSpPr>
        <dsp:cNvPr id="0" name=""/>
        <dsp:cNvSpPr/>
      </dsp:nvSpPr>
      <dsp:spPr>
        <a:xfrm>
          <a:off x="3686483" y="425565"/>
          <a:ext cx="1077281" cy="1539000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JN Izrađivač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Glavni projekt</a:t>
          </a:r>
        </a:p>
      </dsp:txBody>
      <dsp:txXfrm>
        <a:off x="3718035" y="457117"/>
        <a:ext cx="1014177" cy="1475896"/>
      </dsp:txXfrm>
    </dsp:sp>
    <dsp:sp modelId="{0C139A97-C93E-48D9-AA4A-C098B82F237B}">
      <dsp:nvSpPr>
        <dsp:cNvPr id="0" name=""/>
        <dsp:cNvSpPr/>
      </dsp:nvSpPr>
      <dsp:spPr>
        <a:xfrm>
          <a:off x="4706428" y="84935"/>
          <a:ext cx="346221" cy="268212"/>
        </a:xfrm>
        <a:prstGeom prst="rightArrow">
          <a:avLst>
            <a:gd name="adj1" fmla="val 600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06428" y="138577"/>
        <a:ext cx="265757" cy="160928"/>
      </dsp:txXfrm>
    </dsp:sp>
    <dsp:sp modelId="{310B037A-A24E-49C7-ABB6-C3459A6466DF}">
      <dsp:nvSpPr>
        <dsp:cNvPr id="0" name=""/>
        <dsp:cNvSpPr/>
      </dsp:nvSpPr>
      <dsp:spPr>
        <a:xfrm>
          <a:off x="5196365" y="12517"/>
          <a:ext cx="1077281" cy="619573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Apliciranje na EU natječaj</a:t>
          </a:r>
        </a:p>
      </dsp:txBody>
      <dsp:txXfrm>
        <a:off x="5208463" y="24615"/>
        <a:ext cx="1053085" cy="388852"/>
      </dsp:txXfrm>
    </dsp:sp>
    <dsp:sp modelId="{5F0B4F1D-B728-4164-8300-F51FE08C3E8F}">
      <dsp:nvSpPr>
        <dsp:cNvPr id="0" name=""/>
        <dsp:cNvSpPr/>
      </dsp:nvSpPr>
      <dsp:spPr>
        <a:xfrm>
          <a:off x="5417013" y="425565"/>
          <a:ext cx="1077281" cy="1539000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Priprema natječajne dokumentacije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Zatvaranje financijske konstrukcije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Obrada prijave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Ugovor o EU sredstvima</a:t>
          </a:r>
        </a:p>
      </dsp:txBody>
      <dsp:txXfrm>
        <a:off x="5448565" y="457117"/>
        <a:ext cx="1014177" cy="1475896"/>
      </dsp:txXfrm>
    </dsp:sp>
    <dsp:sp modelId="{D1A20771-F1A4-4522-BED0-7B8D4B7159D8}">
      <dsp:nvSpPr>
        <dsp:cNvPr id="0" name=""/>
        <dsp:cNvSpPr/>
      </dsp:nvSpPr>
      <dsp:spPr>
        <a:xfrm>
          <a:off x="6436959" y="84935"/>
          <a:ext cx="346221" cy="268212"/>
        </a:xfrm>
        <a:prstGeom prst="rightArrow">
          <a:avLst>
            <a:gd name="adj1" fmla="val 60000"/>
            <a:gd name="adj2" fmla="val 5000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436959" y="138577"/>
        <a:ext cx="265757" cy="160928"/>
      </dsp:txXfrm>
    </dsp:sp>
    <dsp:sp modelId="{3385463E-4ED6-48D6-AF73-9C8B8C565868}">
      <dsp:nvSpPr>
        <dsp:cNvPr id="0" name=""/>
        <dsp:cNvSpPr/>
      </dsp:nvSpPr>
      <dsp:spPr>
        <a:xfrm>
          <a:off x="6926895" y="12517"/>
          <a:ext cx="1077281" cy="619573"/>
        </a:xfrm>
        <a:prstGeom prst="roundRect">
          <a:avLst>
            <a:gd name="adj" fmla="val 10000"/>
          </a:avLst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Provedba projekta</a:t>
          </a:r>
        </a:p>
      </dsp:txBody>
      <dsp:txXfrm>
        <a:off x="6938993" y="24615"/>
        <a:ext cx="1053085" cy="388852"/>
      </dsp:txXfrm>
    </dsp:sp>
    <dsp:sp modelId="{38354895-DA46-441F-934A-3A0DB9947EEE}">
      <dsp:nvSpPr>
        <dsp:cNvPr id="0" name=""/>
        <dsp:cNvSpPr/>
      </dsp:nvSpPr>
      <dsp:spPr>
        <a:xfrm>
          <a:off x="7147543" y="425565"/>
          <a:ext cx="1077281" cy="1539000"/>
        </a:xfrm>
        <a:prstGeom prst="roundRect">
          <a:avLst>
            <a:gd name="adj" fmla="val 10000"/>
          </a:avLst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JN Izvođač radova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Izgradnja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Početak poslovanja</a:t>
          </a:r>
        </a:p>
      </dsp:txBody>
      <dsp:txXfrm>
        <a:off x="7179095" y="457117"/>
        <a:ext cx="1014177" cy="14758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B2817-CE3A-4B13-A6A6-DFA4112331EF}">
      <dsp:nvSpPr>
        <dsp:cNvPr id="0" name=""/>
        <dsp:cNvSpPr/>
      </dsp:nvSpPr>
      <dsp:spPr>
        <a:xfrm>
          <a:off x="197233" y="1506210"/>
          <a:ext cx="2615827" cy="1307913"/>
        </a:xfrm>
        <a:prstGeom prst="roundRect">
          <a:avLst>
            <a:gd name="adj" fmla="val 10000"/>
          </a:avLst>
        </a:prstGeom>
        <a:solidFill>
          <a:srgbClr val="4D230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latin typeface="Calibri"/>
              <a:ea typeface="+mn-ea"/>
              <a:cs typeface="+mn-cs"/>
            </a:rPr>
            <a:t>Rezultati ekonomske analize</a:t>
          </a:r>
        </a:p>
      </dsp:txBody>
      <dsp:txXfrm>
        <a:off x="235540" y="1544517"/>
        <a:ext cx="2539213" cy="1231299"/>
      </dsp:txXfrm>
    </dsp:sp>
    <dsp:sp modelId="{A5A4B861-61F5-4729-84A7-A10F80B3EA94}">
      <dsp:nvSpPr>
        <dsp:cNvPr id="0" name=""/>
        <dsp:cNvSpPr/>
      </dsp:nvSpPr>
      <dsp:spPr>
        <a:xfrm rot="18289469">
          <a:off x="2420102" y="1380870"/>
          <a:ext cx="183224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111428" y="27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272464" y="1419560"/>
        <a:ext cx="0" cy="0"/>
      </dsp:txXfrm>
    </dsp:sp>
    <dsp:sp modelId="{B961D045-A78C-43D2-90C4-B0D8ECAD08D3}">
      <dsp:nvSpPr>
        <dsp:cNvPr id="0" name=""/>
        <dsp:cNvSpPr/>
      </dsp:nvSpPr>
      <dsp:spPr>
        <a:xfrm>
          <a:off x="3859391" y="2109"/>
          <a:ext cx="2615827" cy="1307913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>
              <a:latin typeface="Calibri"/>
              <a:ea typeface="+mn-ea"/>
              <a:cs typeface="+mn-cs"/>
            </a:rPr>
            <a:t>ENPV</a:t>
          </a:r>
          <a:endParaRPr lang="hr-HR" sz="2800" kern="1200" dirty="0">
            <a:latin typeface="Calibri"/>
            <a:ea typeface="+mn-ea"/>
            <a:cs typeface="+mn-cs"/>
          </a:endParaRPr>
        </a:p>
      </dsp:txBody>
      <dsp:txXfrm>
        <a:off x="3897698" y="40416"/>
        <a:ext cx="2539213" cy="1231299"/>
      </dsp:txXfrm>
    </dsp:sp>
    <dsp:sp modelId="{9B92B151-3059-4F53-8085-E387AB20A2AC}">
      <dsp:nvSpPr>
        <dsp:cNvPr id="0" name=""/>
        <dsp:cNvSpPr/>
      </dsp:nvSpPr>
      <dsp:spPr>
        <a:xfrm>
          <a:off x="2813060" y="2132920"/>
          <a:ext cx="104633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05761" y="27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10067" y="2134008"/>
        <a:ext cx="0" cy="0"/>
      </dsp:txXfrm>
    </dsp:sp>
    <dsp:sp modelId="{021CC29D-9C88-42F1-97D5-13A616CC084C}">
      <dsp:nvSpPr>
        <dsp:cNvPr id="0" name=""/>
        <dsp:cNvSpPr/>
      </dsp:nvSpPr>
      <dsp:spPr>
        <a:xfrm>
          <a:off x="3859391" y="1506210"/>
          <a:ext cx="2615827" cy="130791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>
              <a:latin typeface="Calibri"/>
              <a:ea typeface="+mn-ea"/>
              <a:cs typeface="+mn-cs"/>
            </a:rPr>
            <a:t>EIRR</a:t>
          </a:r>
          <a:endParaRPr lang="hr-HR" sz="2800" kern="1200" dirty="0">
            <a:latin typeface="Calibri"/>
            <a:ea typeface="+mn-ea"/>
            <a:cs typeface="+mn-cs"/>
          </a:endParaRPr>
        </a:p>
      </dsp:txBody>
      <dsp:txXfrm>
        <a:off x="3897698" y="1544517"/>
        <a:ext cx="2539213" cy="1231299"/>
      </dsp:txXfrm>
    </dsp:sp>
    <dsp:sp modelId="{C9D538FC-982C-4295-944E-6F75E43CFF09}">
      <dsp:nvSpPr>
        <dsp:cNvPr id="0" name=""/>
        <dsp:cNvSpPr/>
      </dsp:nvSpPr>
      <dsp:spPr>
        <a:xfrm rot="3310531">
          <a:off x="2420102" y="2884971"/>
          <a:ext cx="183224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111428" y="27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347669" y="2848456"/>
        <a:ext cx="0" cy="0"/>
      </dsp:txXfrm>
    </dsp:sp>
    <dsp:sp modelId="{C9CA89E8-9F52-4E67-9972-5B17A6F1272C}">
      <dsp:nvSpPr>
        <dsp:cNvPr id="0" name=""/>
        <dsp:cNvSpPr/>
      </dsp:nvSpPr>
      <dsp:spPr>
        <a:xfrm>
          <a:off x="3859391" y="3010310"/>
          <a:ext cx="2615827" cy="13079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>
              <a:latin typeface="Calibri"/>
              <a:ea typeface="+mn-ea"/>
              <a:cs typeface="+mn-cs"/>
            </a:rPr>
            <a:t>B/C</a:t>
          </a:r>
          <a:endParaRPr lang="hr-HR" sz="2800" kern="1200" dirty="0">
            <a:latin typeface="Calibri"/>
            <a:ea typeface="+mn-ea"/>
            <a:cs typeface="+mn-cs"/>
          </a:endParaRPr>
        </a:p>
      </dsp:txBody>
      <dsp:txXfrm>
        <a:off x="3897698" y="3048617"/>
        <a:ext cx="2539213" cy="12312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FAAAD-22DD-4762-AC97-AFB6E352608E}">
      <dsp:nvSpPr>
        <dsp:cNvPr id="0" name=""/>
        <dsp:cNvSpPr/>
      </dsp:nvSpPr>
      <dsp:spPr>
        <a:xfrm>
          <a:off x="26779" y="0"/>
          <a:ext cx="7008771" cy="1045829"/>
        </a:xfrm>
        <a:prstGeom prst="roundRect">
          <a:avLst>
            <a:gd name="adj" fmla="val 10000"/>
          </a:avLst>
        </a:prstGeom>
        <a:solidFill>
          <a:srgbClr val="168CD7"/>
        </a:solidFill>
        <a:ln w="9525" cap="flat" cmpd="sng" algn="ctr">
          <a:noFill/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3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5. Financijska analiza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Novčani tokovi troškova i prihoda projekta, uključujući ostatak vrijednosti projekta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Izvori financiranja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Financijska profitabilnost i održivost</a:t>
          </a:r>
        </a:p>
      </dsp:txBody>
      <dsp:txXfrm>
        <a:off x="57410" y="30631"/>
        <a:ext cx="6947509" cy="9845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DBA57-C0CE-4CFB-957F-C2A33B5B1B31}">
      <dsp:nvSpPr>
        <dsp:cNvPr id="0" name=""/>
        <dsp:cNvSpPr/>
      </dsp:nvSpPr>
      <dsp:spPr>
        <a:xfrm>
          <a:off x="28553" y="0"/>
          <a:ext cx="2616426" cy="996734"/>
        </a:xfrm>
        <a:prstGeom prst="roundRect">
          <a:avLst>
            <a:gd name="adj" fmla="val 10000"/>
          </a:avLst>
        </a:prstGeom>
        <a:solidFill>
          <a:srgbClr val="168CD7"/>
        </a:solidFill>
        <a:ln w="9525" cap="flat" cmpd="sng" algn="ctr">
          <a:noFill/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3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FNPV&gt;0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Projekt ne zahtjeva financijsku potporu (uz iznimke Aneksa III Provedbene uredbe o primjeni CBA metodologije)</a:t>
          </a:r>
        </a:p>
      </dsp:txBody>
      <dsp:txXfrm>
        <a:off x="57746" y="29193"/>
        <a:ext cx="2558040" cy="9383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DBA57-C0CE-4CFB-957F-C2A33B5B1B31}">
      <dsp:nvSpPr>
        <dsp:cNvPr id="0" name=""/>
        <dsp:cNvSpPr/>
      </dsp:nvSpPr>
      <dsp:spPr>
        <a:xfrm>
          <a:off x="438880" y="0"/>
          <a:ext cx="1555372" cy="864096"/>
        </a:xfrm>
        <a:prstGeom prst="roundRect">
          <a:avLst>
            <a:gd name="adj" fmla="val 10000"/>
          </a:avLst>
        </a:prstGeom>
        <a:solidFill>
          <a:srgbClr val="168CD7"/>
        </a:solidFill>
        <a:ln w="9525" cap="flat" cmpd="sng" algn="ctr">
          <a:noFill/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3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FNPV&lt;0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Projekt zahtijeva financijsku potporu</a:t>
          </a:r>
        </a:p>
      </dsp:txBody>
      <dsp:txXfrm>
        <a:off x="464189" y="25309"/>
        <a:ext cx="1504754" cy="8134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3F155-3886-4BDF-8BE5-5B60AA5A5223}">
      <dsp:nvSpPr>
        <dsp:cNvPr id="0" name=""/>
        <dsp:cNvSpPr/>
      </dsp:nvSpPr>
      <dsp:spPr>
        <a:xfrm rot="10800000">
          <a:off x="1649717" y="1102"/>
          <a:ext cx="5437224" cy="112076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4226" tIns="60960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600" b="1" kern="1200" dirty="0"/>
            <a:t>ANALIZA OSJETLJIVOSTI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BA" sz="3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1600" kern="1200" dirty="0"/>
            <a:t> Testiranje ključnih varijabli na %-</a:t>
          </a:r>
          <a:r>
            <a:rPr lang="hr-BA" sz="1600" kern="1200" dirty="0" err="1"/>
            <a:t>tnu</a:t>
          </a:r>
          <a:r>
            <a:rPr lang="hr-BA" sz="1600" kern="1200" dirty="0"/>
            <a:t> promjenu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1600" kern="1200" dirty="0"/>
            <a:t> Analiza scenarija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BA" sz="1000" kern="1200"/>
        </a:p>
      </dsp:txBody>
      <dsp:txXfrm rot="10800000">
        <a:off x="1929908" y="1102"/>
        <a:ext cx="5157033" cy="1120764"/>
      </dsp:txXfrm>
    </dsp:sp>
    <dsp:sp modelId="{A50D2B94-A847-4EC5-B98A-AD3618582252}">
      <dsp:nvSpPr>
        <dsp:cNvPr id="0" name=""/>
        <dsp:cNvSpPr/>
      </dsp:nvSpPr>
      <dsp:spPr>
        <a:xfrm>
          <a:off x="1089335" y="1102"/>
          <a:ext cx="1120764" cy="112076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2A3FF15-75B4-4E60-AA0A-44D68C8A787A}">
      <dsp:nvSpPr>
        <dsp:cNvPr id="0" name=""/>
        <dsp:cNvSpPr/>
      </dsp:nvSpPr>
      <dsp:spPr>
        <a:xfrm rot="10800000">
          <a:off x="1649717" y="1456424"/>
          <a:ext cx="5437224" cy="112076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4226" tIns="60960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600" b="1" kern="1200" dirty="0"/>
            <a:t>KVALITATIVNA ANALIZA RIZIKA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1600" kern="1200" dirty="0"/>
            <a:t>Procjena financijskih, ekoloških, operativnih, institucionalnih i društveno-ekonomskih rizika </a:t>
          </a:r>
        </a:p>
      </dsp:txBody>
      <dsp:txXfrm rot="10800000">
        <a:off x="1929908" y="1456424"/>
        <a:ext cx="5157033" cy="1120764"/>
      </dsp:txXfrm>
    </dsp:sp>
    <dsp:sp modelId="{3EC9243D-89A0-4543-8095-FC2EDC896896}">
      <dsp:nvSpPr>
        <dsp:cNvPr id="0" name=""/>
        <dsp:cNvSpPr/>
      </dsp:nvSpPr>
      <dsp:spPr>
        <a:xfrm>
          <a:off x="1089335" y="1456424"/>
          <a:ext cx="1120764" cy="112076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5552896-2EEC-487E-8407-54F5C8867765}">
      <dsp:nvSpPr>
        <dsp:cNvPr id="0" name=""/>
        <dsp:cNvSpPr/>
      </dsp:nvSpPr>
      <dsp:spPr>
        <a:xfrm rot="10800000">
          <a:off x="1649717" y="2911745"/>
          <a:ext cx="5437224" cy="112076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4226" tIns="60960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600" b="1" kern="1200" dirty="0"/>
            <a:t>ANALIZA VJEROJATNOSTI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1600" kern="1200" dirty="0"/>
            <a:t>Određivanje distribucije vjerojatnosti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1600" kern="1200" dirty="0"/>
            <a:t>Izračun krajnjih rezultata projekta primjenom Monte Carlo analize (opcionalno)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BA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BA" sz="1100" kern="1200"/>
        </a:p>
      </dsp:txBody>
      <dsp:txXfrm rot="10800000">
        <a:off x="1929908" y="2911745"/>
        <a:ext cx="5157033" cy="1120764"/>
      </dsp:txXfrm>
    </dsp:sp>
    <dsp:sp modelId="{04AB6041-B148-4FD8-9325-B6680DD66AB5}">
      <dsp:nvSpPr>
        <dsp:cNvPr id="0" name=""/>
        <dsp:cNvSpPr/>
      </dsp:nvSpPr>
      <dsp:spPr>
        <a:xfrm>
          <a:off x="1089335" y="2911745"/>
          <a:ext cx="1120764" cy="112076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793586D-ECE4-4825-A35B-ADC4D2DAAE8B}">
      <dsp:nvSpPr>
        <dsp:cNvPr id="0" name=""/>
        <dsp:cNvSpPr/>
      </dsp:nvSpPr>
      <dsp:spPr>
        <a:xfrm rot="10800000">
          <a:off x="1649717" y="4367067"/>
          <a:ext cx="5437224" cy="112076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4226" tIns="60960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600" b="1" kern="1200" dirty="0"/>
            <a:t>UBLAŽAVANJE RIZIKA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1600" kern="1200" dirty="0"/>
            <a:t>Definiranje metoda koje će se provoditi kako bi se smanjile rizične posljedice</a:t>
          </a:r>
        </a:p>
      </dsp:txBody>
      <dsp:txXfrm rot="10800000">
        <a:off x="1929908" y="4367067"/>
        <a:ext cx="5157033" cy="1120764"/>
      </dsp:txXfrm>
    </dsp:sp>
    <dsp:sp modelId="{BEE3B374-ED12-43F9-9C35-93953CC2F1DA}">
      <dsp:nvSpPr>
        <dsp:cNvPr id="0" name=""/>
        <dsp:cNvSpPr/>
      </dsp:nvSpPr>
      <dsp:spPr>
        <a:xfrm>
          <a:off x="1089335" y="4367067"/>
          <a:ext cx="1120764" cy="112076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ECEED-E1BA-4FF6-A1E1-BD24FCAED497}">
      <dsp:nvSpPr>
        <dsp:cNvPr id="0" name=""/>
        <dsp:cNvSpPr/>
      </dsp:nvSpPr>
      <dsp:spPr>
        <a:xfrm>
          <a:off x="3407" y="14463"/>
          <a:ext cx="2925003" cy="518399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Projektna dokumentacija</a:t>
          </a:r>
        </a:p>
      </dsp:txBody>
      <dsp:txXfrm>
        <a:off x="13529" y="24585"/>
        <a:ext cx="2904759" cy="325356"/>
      </dsp:txXfrm>
    </dsp:sp>
    <dsp:sp modelId="{0091A5AB-0EC1-4B31-A950-59C4ADAAD5AD}">
      <dsp:nvSpPr>
        <dsp:cNvPr id="0" name=""/>
        <dsp:cNvSpPr/>
      </dsp:nvSpPr>
      <dsp:spPr>
        <a:xfrm>
          <a:off x="602504" y="360063"/>
          <a:ext cx="2925003" cy="7776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JN Izrađivač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Idejno rješenje/studija izvodljivosti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Glavni projekt</a:t>
          </a:r>
        </a:p>
      </dsp:txBody>
      <dsp:txXfrm>
        <a:off x="625279" y="382838"/>
        <a:ext cx="2879453" cy="732050"/>
      </dsp:txXfrm>
    </dsp:sp>
    <dsp:sp modelId="{0C139A97-C93E-48D9-AA4A-C098B82F237B}">
      <dsp:nvSpPr>
        <dsp:cNvPr id="0" name=""/>
        <dsp:cNvSpPr/>
      </dsp:nvSpPr>
      <dsp:spPr>
        <a:xfrm>
          <a:off x="3371831" y="-176856"/>
          <a:ext cx="940050" cy="728241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371831" y="-31208"/>
        <a:ext cx="721578" cy="436945"/>
      </dsp:txXfrm>
    </dsp:sp>
    <dsp:sp modelId="{3385463E-4ED6-48D6-AF73-9C8B8C565868}">
      <dsp:nvSpPr>
        <dsp:cNvPr id="0" name=""/>
        <dsp:cNvSpPr/>
      </dsp:nvSpPr>
      <dsp:spPr>
        <a:xfrm>
          <a:off x="4702091" y="14463"/>
          <a:ext cx="2925003" cy="518399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Provedba projekta</a:t>
          </a:r>
        </a:p>
      </dsp:txBody>
      <dsp:txXfrm>
        <a:off x="4712213" y="24585"/>
        <a:ext cx="2904759" cy="325356"/>
      </dsp:txXfrm>
    </dsp:sp>
    <dsp:sp modelId="{38354895-DA46-441F-934A-3A0DB9947EEE}">
      <dsp:nvSpPr>
        <dsp:cNvPr id="0" name=""/>
        <dsp:cNvSpPr/>
      </dsp:nvSpPr>
      <dsp:spPr>
        <a:xfrm>
          <a:off x="5301188" y="360063"/>
          <a:ext cx="2925003" cy="7776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JN Izvođač radova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Izgradnja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Početak poslovanja</a:t>
          </a:r>
        </a:p>
      </dsp:txBody>
      <dsp:txXfrm>
        <a:off x="5323963" y="382838"/>
        <a:ext cx="2879453" cy="732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1B761-CEE7-4B9A-AB9E-B9C0A1887121}">
      <dsp:nvSpPr>
        <dsp:cNvPr id="0" name=""/>
        <dsp:cNvSpPr/>
      </dsp:nvSpPr>
      <dsp:spPr>
        <a:xfrm>
          <a:off x="1377730" y="4733"/>
          <a:ext cx="5565579" cy="97081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</a:t>
          </a:r>
          <a:r>
            <a:rPr lang="hr-HR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</a:t>
          </a:r>
          <a:r>
            <a:rPr lang="hr-BA" sz="14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ocioekonomski</a:t>
          </a:r>
          <a:r>
            <a:rPr lang="hr-BA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, institucionalni i politički kontekst </a:t>
          </a:r>
        </a:p>
      </dsp:txBody>
      <dsp:txXfrm>
        <a:off x="1406164" y="33167"/>
        <a:ext cx="5508711" cy="913942"/>
      </dsp:txXfrm>
    </dsp:sp>
    <dsp:sp modelId="{AE1B835D-5955-4ECF-AA9E-2B3B3BFF6CDC}">
      <dsp:nvSpPr>
        <dsp:cNvPr id="0" name=""/>
        <dsp:cNvSpPr/>
      </dsp:nvSpPr>
      <dsp:spPr>
        <a:xfrm rot="5400000">
          <a:off x="3978493" y="999814"/>
          <a:ext cx="364053" cy="436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BA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4029461" y="1036219"/>
        <a:ext cx="262118" cy="254837"/>
      </dsp:txXfrm>
    </dsp:sp>
    <dsp:sp modelId="{ABC56430-021E-406E-AB59-1D6C2263ACDC}">
      <dsp:nvSpPr>
        <dsp:cNvPr id="0" name=""/>
        <dsp:cNvSpPr/>
      </dsp:nvSpPr>
      <dsp:spPr>
        <a:xfrm>
          <a:off x="1377730" y="1460949"/>
          <a:ext cx="5565579" cy="97081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-1488257"/>
                <a:satOff val="8966"/>
                <a:lumOff val="719"/>
                <a:alphaOff val="0"/>
                <a:shade val="51000"/>
                <a:satMod val="130000"/>
              </a:srgbClr>
            </a:gs>
            <a:gs pos="80000">
              <a:srgbClr val="8064A2">
                <a:hueOff val="-1488257"/>
                <a:satOff val="8966"/>
                <a:lumOff val="719"/>
                <a:alphaOff val="0"/>
                <a:shade val="93000"/>
                <a:satMod val="130000"/>
              </a:srgbClr>
            </a:gs>
            <a:gs pos="100000">
              <a:srgbClr val="8064A2">
                <a:hueOff val="-1488257"/>
                <a:satOff val="8966"/>
                <a:lumOff val="71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Definiranje ciljeva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hr-BA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Procjena potreba za projektom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Relevantnost projekta</a:t>
          </a:r>
        </a:p>
      </dsp:txBody>
      <dsp:txXfrm>
        <a:off x="1406164" y="1489383"/>
        <a:ext cx="5508711" cy="913942"/>
      </dsp:txXfrm>
    </dsp:sp>
    <dsp:sp modelId="{A4D34A54-3EE9-4202-B91A-6389A2CAA3E9}">
      <dsp:nvSpPr>
        <dsp:cNvPr id="0" name=""/>
        <dsp:cNvSpPr/>
      </dsp:nvSpPr>
      <dsp:spPr>
        <a:xfrm rot="5400000">
          <a:off x="3978493" y="2456030"/>
          <a:ext cx="364053" cy="436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shade val="51000"/>
                <a:satMod val="130000"/>
              </a:srgbClr>
            </a:gs>
            <a:gs pos="80000">
              <a:srgbClr val="8064A2">
                <a:hueOff val="-2232385"/>
                <a:satOff val="13449"/>
                <a:lumOff val="1078"/>
                <a:alphaOff val="0"/>
                <a:shade val="93000"/>
                <a:satMod val="130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BA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4029461" y="2492435"/>
        <a:ext cx="262118" cy="254837"/>
      </dsp:txXfrm>
    </dsp:sp>
    <dsp:sp modelId="{6FFD8076-DEDA-4716-81C6-BAEC32274984}">
      <dsp:nvSpPr>
        <dsp:cNvPr id="0" name=""/>
        <dsp:cNvSpPr/>
      </dsp:nvSpPr>
      <dsp:spPr>
        <a:xfrm>
          <a:off x="1377730" y="2917165"/>
          <a:ext cx="5565579" cy="97081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-2976513"/>
                <a:satOff val="17933"/>
                <a:lumOff val="1437"/>
                <a:alphaOff val="0"/>
                <a:shade val="51000"/>
                <a:satMod val="130000"/>
              </a:srgbClr>
            </a:gs>
            <a:gs pos="80000">
              <a:srgbClr val="8064A2">
                <a:hueOff val="-2976513"/>
                <a:satOff val="17933"/>
                <a:lumOff val="1437"/>
                <a:alphaOff val="0"/>
                <a:shade val="93000"/>
                <a:satMod val="130000"/>
              </a:srgbClr>
            </a:gs>
            <a:gs pos="100000">
              <a:srgbClr val="8064A2">
                <a:hueOff val="-2976513"/>
                <a:satOff val="17933"/>
                <a:lumOff val="143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 Identifikacija projekta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1200" b="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Aktivnosti projekta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1200" b="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Tijelo odgovorno za njegovu implementaciju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1200" b="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Tko ima koristi od projekta?</a:t>
          </a:r>
        </a:p>
      </dsp:txBody>
      <dsp:txXfrm>
        <a:off x="1406164" y="2945599"/>
        <a:ext cx="5508711" cy="913942"/>
      </dsp:txXfrm>
    </dsp:sp>
    <dsp:sp modelId="{70B72ED8-BE9B-465D-8417-E3EED0FDA00E}">
      <dsp:nvSpPr>
        <dsp:cNvPr id="0" name=""/>
        <dsp:cNvSpPr/>
      </dsp:nvSpPr>
      <dsp:spPr>
        <a:xfrm rot="5400000">
          <a:off x="3978493" y="3912246"/>
          <a:ext cx="364053" cy="436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BA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4029461" y="3948651"/>
        <a:ext cx="262118" cy="254837"/>
      </dsp:txXfrm>
    </dsp:sp>
    <dsp:sp modelId="{32E86D92-8634-482D-8BC9-94FD90106247}">
      <dsp:nvSpPr>
        <dsp:cNvPr id="0" name=""/>
        <dsp:cNvSpPr/>
      </dsp:nvSpPr>
      <dsp:spPr>
        <a:xfrm>
          <a:off x="1321501" y="4373381"/>
          <a:ext cx="5678037" cy="116551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4. Tehnička izvedivost i održivi razvoj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Analiza potražnje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Analiza opcija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Razmatranja o okolišu, uključujući procjenu utjecaja na okoliš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Tehnički dizajn, procjena troškova i raspored implementacije</a:t>
          </a:r>
        </a:p>
      </dsp:txBody>
      <dsp:txXfrm>
        <a:off x="1355638" y="4407518"/>
        <a:ext cx="5609763" cy="10972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FAAAD-22DD-4762-AC97-AFB6E352608E}">
      <dsp:nvSpPr>
        <dsp:cNvPr id="0" name=""/>
        <dsp:cNvSpPr/>
      </dsp:nvSpPr>
      <dsp:spPr>
        <a:xfrm>
          <a:off x="0" y="0"/>
          <a:ext cx="5625304" cy="1065436"/>
        </a:xfrm>
        <a:prstGeom prst="roundRect">
          <a:avLst>
            <a:gd name="adj" fmla="val 10000"/>
          </a:avLst>
        </a:prstGeom>
        <a:solidFill>
          <a:srgbClr val="540000"/>
        </a:solidFill>
        <a:ln w="9525" cap="flat" cmpd="sng" algn="ctr">
          <a:noFill/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5. Financijska analiza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Novčani tokovi troškova i prihoda projekta, uključujući ostatak vrijednosti projekta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Izvori financiranja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BA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Financijska profitabilnost i održivost</a:t>
          </a:r>
        </a:p>
      </dsp:txBody>
      <dsp:txXfrm>
        <a:off x="31206" y="31206"/>
        <a:ext cx="5562892" cy="10030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31175-A21C-4A92-98F7-1F21AE5C3EC7}">
      <dsp:nvSpPr>
        <dsp:cNvPr id="0" name=""/>
        <dsp:cNvSpPr/>
      </dsp:nvSpPr>
      <dsp:spPr>
        <a:xfrm>
          <a:off x="0" y="562837"/>
          <a:ext cx="2057400" cy="1265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Novčani primici</a:t>
          </a:r>
        </a:p>
      </dsp:txBody>
      <dsp:txXfrm>
        <a:off x="0" y="562837"/>
        <a:ext cx="2057400" cy="1265962"/>
      </dsp:txXfrm>
    </dsp:sp>
    <dsp:sp modelId="{2FD418C4-CB33-41A4-8C80-F12F437756F9}">
      <dsp:nvSpPr>
        <dsp:cNvPr id="0" name=""/>
        <dsp:cNvSpPr/>
      </dsp:nvSpPr>
      <dsp:spPr>
        <a:xfrm>
          <a:off x="2053240" y="562837"/>
          <a:ext cx="411480" cy="12659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5B04A-B903-47E5-AD19-CF352A4F98D8}">
      <dsp:nvSpPr>
        <dsp:cNvPr id="0" name=""/>
        <dsp:cNvSpPr/>
      </dsp:nvSpPr>
      <dsp:spPr>
        <a:xfrm>
          <a:off x="2633471" y="562837"/>
          <a:ext cx="5596128" cy="1265962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Prihodi projekta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Ostatak vrijednosti projekta</a:t>
          </a:r>
        </a:p>
      </dsp:txBody>
      <dsp:txXfrm>
        <a:off x="2633471" y="562837"/>
        <a:ext cx="5596128" cy="1265962"/>
      </dsp:txXfrm>
    </dsp:sp>
    <dsp:sp modelId="{18D795CA-3584-40B4-AD37-5239FB005BE2}">
      <dsp:nvSpPr>
        <dsp:cNvPr id="0" name=""/>
        <dsp:cNvSpPr/>
      </dsp:nvSpPr>
      <dsp:spPr>
        <a:xfrm>
          <a:off x="0" y="2378069"/>
          <a:ext cx="2057400" cy="1265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Novčani izdaci</a:t>
          </a:r>
        </a:p>
      </dsp:txBody>
      <dsp:txXfrm>
        <a:off x="0" y="2378069"/>
        <a:ext cx="2057400" cy="1265962"/>
      </dsp:txXfrm>
    </dsp:sp>
    <dsp:sp modelId="{936B3CEE-E26E-4B0E-BEF6-09683B959FCA}">
      <dsp:nvSpPr>
        <dsp:cNvPr id="0" name=""/>
        <dsp:cNvSpPr/>
      </dsp:nvSpPr>
      <dsp:spPr>
        <a:xfrm>
          <a:off x="2057400" y="2309952"/>
          <a:ext cx="411480" cy="140219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CC2E6-7920-43B2-88F4-ACC75AE7B6F5}">
      <dsp:nvSpPr>
        <dsp:cNvPr id="0" name=""/>
        <dsp:cNvSpPr/>
      </dsp:nvSpPr>
      <dsp:spPr>
        <a:xfrm>
          <a:off x="2633472" y="2308293"/>
          <a:ext cx="5596128" cy="1405512"/>
        </a:xfrm>
        <a:prstGeom prst="rect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Investicijski troškovi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Operativni troškovi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Troškovi </a:t>
          </a:r>
          <a:r>
            <a:rPr lang="hr-HR" sz="2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reinvestiranja</a:t>
          </a:r>
          <a:endParaRPr lang="hr-HR" sz="2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633472" y="2308293"/>
        <a:ext cx="5596128" cy="14055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4183E-46FB-4C18-A4CF-6B1CA5F491C4}">
      <dsp:nvSpPr>
        <dsp:cNvPr id="0" name=""/>
        <dsp:cNvSpPr/>
      </dsp:nvSpPr>
      <dsp:spPr>
        <a:xfrm rot="16200000">
          <a:off x="69892" y="826620"/>
          <a:ext cx="2508673" cy="2980042"/>
        </a:xfrm>
        <a:prstGeom prst="upArrow">
          <a:avLst>
            <a:gd name="adj1" fmla="val 50000"/>
            <a:gd name="adj2" fmla="val 3500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FNPV &gt; 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Projekt  NE treba </a:t>
          </a:r>
          <a:r>
            <a:rPr lang="en-GB" sz="2000" b="1" kern="1200" dirty="0" err="1"/>
            <a:t>su</a:t>
          </a:r>
          <a:r>
            <a:rPr lang="hr-HR" sz="2000" b="1" kern="1200" dirty="0"/>
            <a:t>financiranje</a:t>
          </a:r>
          <a:r>
            <a:rPr lang="en-GB" sz="2000" b="1" kern="1200" dirty="0"/>
            <a:t> </a:t>
          </a:r>
          <a:r>
            <a:rPr lang="en-GB" sz="2000" b="1" kern="1200" dirty="0" err="1"/>
            <a:t>iz</a:t>
          </a:r>
          <a:r>
            <a:rPr lang="hr-HR" sz="2000" b="1" kern="1200" dirty="0"/>
            <a:t> EU fondova</a:t>
          </a:r>
        </a:p>
      </dsp:txBody>
      <dsp:txXfrm rot="5400000">
        <a:off x="273226" y="1689472"/>
        <a:ext cx="2541024" cy="1254337"/>
      </dsp:txXfrm>
    </dsp:sp>
    <dsp:sp modelId="{72F31BD1-09C1-41C5-8B2B-DD332B08EA4C}">
      <dsp:nvSpPr>
        <dsp:cNvPr id="0" name=""/>
        <dsp:cNvSpPr/>
      </dsp:nvSpPr>
      <dsp:spPr>
        <a:xfrm rot="5400000">
          <a:off x="3486495" y="1854"/>
          <a:ext cx="4734171" cy="462957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1" u="sng" kern="1200" dirty="0"/>
            <a:t>1. FNPV &lt; 0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1" u="sng" kern="1200" dirty="0"/>
            <a:t>2. FIRR &lt; diskontna stopa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Projekt treba </a:t>
          </a:r>
          <a:r>
            <a:rPr lang="en-GB" sz="2400" b="1" kern="1200" dirty="0" err="1"/>
            <a:t>su</a:t>
          </a:r>
          <a:r>
            <a:rPr lang="hr-HR" sz="2400" b="1" kern="1200" dirty="0"/>
            <a:t>financiranje iz EU fondova</a:t>
          </a:r>
        </a:p>
      </dsp:txBody>
      <dsp:txXfrm rot="-5400000">
        <a:off x="3538795" y="1133098"/>
        <a:ext cx="3819398" cy="23670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31175-A21C-4A92-98F7-1F21AE5C3EC7}">
      <dsp:nvSpPr>
        <dsp:cNvPr id="0" name=""/>
        <dsp:cNvSpPr/>
      </dsp:nvSpPr>
      <dsp:spPr>
        <a:xfrm>
          <a:off x="0" y="56784"/>
          <a:ext cx="2331232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Novčani primici</a:t>
          </a:r>
        </a:p>
      </dsp:txBody>
      <dsp:txXfrm>
        <a:off x="0" y="56784"/>
        <a:ext cx="2331232" cy="1287000"/>
      </dsp:txXfrm>
    </dsp:sp>
    <dsp:sp modelId="{2FD418C4-CB33-41A4-8C80-F12F437756F9}">
      <dsp:nvSpPr>
        <dsp:cNvPr id="0" name=""/>
        <dsp:cNvSpPr/>
      </dsp:nvSpPr>
      <dsp:spPr>
        <a:xfrm>
          <a:off x="2326519" y="0"/>
          <a:ext cx="466246" cy="152831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5B04A-B903-47E5-AD19-CF352A4F98D8}">
      <dsp:nvSpPr>
        <dsp:cNvPr id="0" name=""/>
        <dsp:cNvSpPr/>
      </dsp:nvSpPr>
      <dsp:spPr>
        <a:xfrm>
          <a:off x="2983977" y="0"/>
          <a:ext cx="6340951" cy="1550641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Prihodi projekta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Ostatak vrijednosti projekta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Izvori financiranja (krediti, EU potpore)</a:t>
          </a:r>
        </a:p>
      </dsp:txBody>
      <dsp:txXfrm>
        <a:off x="2983977" y="0"/>
        <a:ext cx="6340951" cy="1550641"/>
      </dsp:txXfrm>
    </dsp:sp>
    <dsp:sp modelId="{18D795CA-3584-40B4-AD37-5239FB005BE2}">
      <dsp:nvSpPr>
        <dsp:cNvPr id="0" name=""/>
        <dsp:cNvSpPr/>
      </dsp:nvSpPr>
      <dsp:spPr>
        <a:xfrm>
          <a:off x="0" y="2437457"/>
          <a:ext cx="2331232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Novčani izdaci</a:t>
          </a:r>
        </a:p>
      </dsp:txBody>
      <dsp:txXfrm>
        <a:off x="0" y="2437457"/>
        <a:ext cx="2331232" cy="1287000"/>
      </dsp:txXfrm>
    </dsp:sp>
    <dsp:sp modelId="{936B3CEE-E26E-4B0E-BEF6-09683B959FCA}">
      <dsp:nvSpPr>
        <dsp:cNvPr id="0" name=""/>
        <dsp:cNvSpPr/>
      </dsp:nvSpPr>
      <dsp:spPr>
        <a:xfrm>
          <a:off x="2331232" y="1986112"/>
          <a:ext cx="466246" cy="218968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CC2E6-7920-43B2-88F4-ACC75AE7B6F5}">
      <dsp:nvSpPr>
        <dsp:cNvPr id="0" name=""/>
        <dsp:cNvSpPr/>
      </dsp:nvSpPr>
      <dsp:spPr>
        <a:xfrm>
          <a:off x="2983977" y="1963066"/>
          <a:ext cx="6340951" cy="2235780"/>
        </a:xfrm>
        <a:prstGeom prst="rect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Investicijski troškovi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Operativni troškovi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Troškovi </a:t>
          </a:r>
          <a:r>
            <a:rPr lang="hr-HR" sz="28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reinvestiranja</a:t>
          </a:r>
          <a:endParaRPr lang="hr-HR" sz="2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Financijski izdaci (otplata kredita)</a:t>
          </a:r>
        </a:p>
      </dsp:txBody>
      <dsp:txXfrm>
        <a:off x="2983977" y="1963066"/>
        <a:ext cx="6340951" cy="22357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E496E-7F20-4E05-93DC-2867C4D4CC28}">
      <dsp:nvSpPr>
        <dsp:cNvPr id="0" name=""/>
        <dsp:cNvSpPr/>
      </dsp:nvSpPr>
      <dsp:spPr>
        <a:xfrm>
          <a:off x="0" y="947005"/>
          <a:ext cx="9235440" cy="1262674"/>
        </a:xfrm>
        <a:prstGeom prst="notchedRightArrow">
          <a:avLst/>
        </a:prstGeom>
        <a:solidFill>
          <a:srgbClr val="8064A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FA7E5-90AA-44F0-8034-4447C7043641}">
      <dsp:nvSpPr>
        <dsp:cNvPr id="0" name=""/>
        <dsp:cNvSpPr/>
      </dsp:nvSpPr>
      <dsp:spPr>
        <a:xfrm>
          <a:off x="4160" y="0"/>
          <a:ext cx="2000861" cy="1262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Konverzija tržišnih u ekonomske cijene</a:t>
          </a:r>
        </a:p>
      </dsp:txBody>
      <dsp:txXfrm>
        <a:off x="4160" y="0"/>
        <a:ext cx="2000861" cy="1262674"/>
      </dsp:txXfrm>
    </dsp:sp>
    <dsp:sp modelId="{C4AB5E4E-18B2-4974-B546-38D8DDF2B813}">
      <dsp:nvSpPr>
        <dsp:cNvPr id="0" name=""/>
        <dsp:cNvSpPr/>
      </dsp:nvSpPr>
      <dsp:spPr>
        <a:xfrm>
          <a:off x="846756" y="1420508"/>
          <a:ext cx="315668" cy="31566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661AF1-9596-425A-9E87-5AE46D5A918B}">
      <dsp:nvSpPr>
        <dsp:cNvPr id="0" name=""/>
        <dsp:cNvSpPr/>
      </dsp:nvSpPr>
      <dsp:spPr>
        <a:xfrm>
          <a:off x="2105064" y="1894011"/>
          <a:ext cx="2000861" cy="1262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Monetizacija direktnih koristi i </a:t>
          </a:r>
          <a:r>
            <a:rPr lang="hr-HR" sz="1600" b="1" kern="1200" dirty="0" err="1"/>
            <a:t>eksternalija</a:t>
          </a:r>
          <a:endParaRPr lang="hr-HR" sz="1600" b="1" kern="1200" dirty="0"/>
        </a:p>
      </dsp:txBody>
      <dsp:txXfrm>
        <a:off x="2105064" y="1894011"/>
        <a:ext cx="2000861" cy="1262674"/>
      </dsp:txXfrm>
    </dsp:sp>
    <dsp:sp modelId="{C8322036-BFC9-49B1-8498-74F940077C7A}">
      <dsp:nvSpPr>
        <dsp:cNvPr id="0" name=""/>
        <dsp:cNvSpPr/>
      </dsp:nvSpPr>
      <dsp:spPr>
        <a:xfrm>
          <a:off x="2947661" y="1420508"/>
          <a:ext cx="315668" cy="315668"/>
        </a:xfrm>
        <a:prstGeom prst="ellipse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014633-11FF-497E-878A-01538B7F1E99}">
      <dsp:nvSpPr>
        <dsp:cNvPr id="0" name=""/>
        <dsp:cNvSpPr/>
      </dsp:nvSpPr>
      <dsp:spPr>
        <a:xfrm>
          <a:off x="4205969" y="0"/>
          <a:ext cx="2000861" cy="1262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Diskontiranje procijenjenih društveno ekonomskih koristi i troškova</a:t>
          </a:r>
        </a:p>
      </dsp:txBody>
      <dsp:txXfrm>
        <a:off x="4205969" y="0"/>
        <a:ext cx="2000861" cy="1262674"/>
      </dsp:txXfrm>
    </dsp:sp>
    <dsp:sp modelId="{4F0F55B0-29D3-4960-A6BB-4B983D05D1DF}">
      <dsp:nvSpPr>
        <dsp:cNvPr id="0" name=""/>
        <dsp:cNvSpPr/>
      </dsp:nvSpPr>
      <dsp:spPr>
        <a:xfrm>
          <a:off x="5048566" y="1420508"/>
          <a:ext cx="315668" cy="315668"/>
        </a:xfrm>
        <a:prstGeom prst="ellipse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0665E8-484C-476A-BD62-1EEB7E8B0B85}">
      <dsp:nvSpPr>
        <dsp:cNvPr id="0" name=""/>
        <dsp:cNvSpPr/>
      </dsp:nvSpPr>
      <dsp:spPr>
        <a:xfrm>
          <a:off x="6306874" y="1894011"/>
          <a:ext cx="2000861" cy="1262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Izračun pokazatelja ekonomske rentabilnosti projekta</a:t>
          </a:r>
          <a:endParaRPr lang="hr-HR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306874" y="1894011"/>
        <a:ext cx="2000861" cy="1262674"/>
      </dsp:txXfrm>
    </dsp:sp>
    <dsp:sp modelId="{ACE5BDDD-7C94-4BE6-8C48-E84F021CDB90}">
      <dsp:nvSpPr>
        <dsp:cNvPr id="0" name=""/>
        <dsp:cNvSpPr/>
      </dsp:nvSpPr>
      <dsp:spPr>
        <a:xfrm>
          <a:off x="7149470" y="1420508"/>
          <a:ext cx="315668" cy="315668"/>
        </a:xfrm>
        <a:prstGeom prst="ellips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C24E6-D3D2-48BB-BB58-B614B70C435B}">
      <dsp:nvSpPr>
        <dsp:cNvPr id="0" name=""/>
        <dsp:cNvSpPr/>
      </dsp:nvSpPr>
      <dsp:spPr>
        <a:xfrm>
          <a:off x="0" y="470211"/>
          <a:ext cx="8394025" cy="40451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kern="1200" dirty="0"/>
            <a:t>POSLOVNA INFRASTRUKTURA I ORGANIZACIJA</a:t>
          </a:r>
          <a:endParaRPr lang="hr-BA" sz="1800" b="0" kern="1200" dirty="0"/>
        </a:p>
      </dsp:txBody>
      <dsp:txXfrm>
        <a:off x="19747" y="489958"/>
        <a:ext cx="8354531" cy="365025"/>
      </dsp:txXfrm>
    </dsp:sp>
    <dsp:sp modelId="{845C0829-834E-4568-AF89-44851FC198E9}">
      <dsp:nvSpPr>
        <dsp:cNvPr id="0" name=""/>
        <dsp:cNvSpPr/>
      </dsp:nvSpPr>
      <dsp:spPr>
        <a:xfrm>
          <a:off x="0" y="909679"/>
          <a:ext cx="8394025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51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BA" sz="1400" kern="1200" dirty="0"/>
            <a:t>Otvaranje novih radnih mjesta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BA" sz="1400" kern="1200" dirty="0"/>
            <a:t>Rasterećenje postojećih djelatnika zbog manje održavanja</a:t>
          </a:r>
        </a:p>
      </dsp:txBody>
      <dsp:txXfrm>
        <a:off x="0" y="909679"/>
        <a:ext cx="8394025" cy="1059840"/>
      </dsp:txXfrm>
    </dsp:sp>
    <dsp:sp modelId="{67456EE1-395A-4842-9600-87C06971268B}">
      <dsp:nvSpPr>
        <dsp:cNvPr id="0" name=""/>
        <dsp:cNvSpPr/>
      </dsp:nvSpPr>
      <dsp:spPr>
        <a:xfrm>
          <a:off x="0" y="1410671"/>
          <a:ext cx="8394025" cy="4069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800" kern="1200"/>
            <a:t>TRANSPORT</a:t>
          </a:r>
        </a:p>
      </dsp:txBody>
      <dsp:txXfrm>
        <a:off x="19867" y="1430538"/>
        <a:ext cx="8354291" cy="367253"/>
      </dsp:txXfrm>
    </dsp:sp>
    <dsp:sp modelId="{3BB72F41-A910-459D-BAEB-DAE17565721C}">
      <dsp:nvSpPr>
        <dsp:cNvPr id="0" name=""/>
        <dsp:cNvSpPr/>
      </dsp:nvSpPr>
      <dsp:spPr>
        <a:xfrm>
          <a:off x="0" y="1911819"/>
          <a:ext cx="8394025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51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BA" sz="1400" kern="1200" dirty="0"/>
            <a:t>Smanjenje broja transportnih vozila - cisterni na prometnicama (prijelaz s lož ulja na plin/solarnu energiju)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BA" sz="1400" kern="1200" dirty="0"/>
            <a:t>Smanjenje broja poginulih u prometnim nesrećama </a:t>
          </a:r>
        </a:p>
      </dsp:txBody>
      <dsp:txXfrm>
        <a:off x="0" y="1911819"/>
        <a:ext cx="8394025" cy="1059840"/>
      </dsp:txXfrm>
    </dsp:sp>
    <dsp:sp modelId="{6699EC63-DCF7-4748-B697-23CF991EBEAD}">
      <dsp:nvSpPr>
        <dsp:cNvPr id="0" name=""/>
        <dsp:cNvSpPr/>
      </dsp:nvSpPr>
      <dsp:spPr>
        <a:xfrm rot="10800000" flipV="1">
          <a:off x="0" y="2468167"/>
          <a:ext cx="8394025" cy="28799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800" kern="1200"/>
            <a:t>ZAŠTITA OKOLIŠA</a:t>
          </a:r>
        </a:p>
      </dsp:txBody>
      <dsp:txXfrm rot="-10800000">
        <a:off x="14059" y="2482226"/>
        <a:ext cx="8365907" cy="259876"/>
      </dsp:txXfrm>
    </dsp:sp>
    <dsp:sp modelId="{E040871E-C52C-4E55-AE4C-A66A22A0C9EB}">
      <dsp:nvSpPr>
        <dsp:cNvPr id="0" name=""/>
        <dsp:cNvSpPr/>
      </dsp:nvSpPr>
      <dsp:spPr>
        <a:xfrm>
          <a:off x="0" y="2858596"/>
          <a:ext cx="8394025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51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BA" sz="1400" kern="1200" dirty="0"/>
            <a:t>Manja mogućnost havarije i ozljeda na radu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BA" sz="1400" kern="1200" dirty="0"/>
            <a:t>Smanjenje buke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BA" sz="1400" kern="1200" dirty="0"/>
            <a:t>Promjena vrijednosti nekretnine uslijed modernizacije</a:t>
          </a:r>
        </a:p>
      </dsp:txBody>
      <dsp:txXfrm>
        <a:off x="0" y="2858596"/>
        <a:ext cx="8394025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89CC5-2B26-475B-9CA8-BDDFF930937D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B8EAF-365D-434E-AE58-4988FA458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89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5C9C-50E4-4AC6-B0B2-8D30C781F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88AC2A-C849-4522-ACBA-41F2E3B17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B0023-C83E-4C1B-8C3C-85665172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8287-EB29-4A0F-9123-3098C3F1320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E2EA0-C3EB-47CF-BDAB-D9C71A82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1A623-6BDD-4561-ADE7-4B6149E5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F1E6-8234-4066-B0D2-F1AD936B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8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31A3-F75D-4C34-9940-D036CB1B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26DDC-EFA3-40EC-B4FE-1387250C7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3750A-495B-4EC5-85BD-6A7DE903C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8287-EB29-4A0F-9123-3098C3F1320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5AC80-A759-4BBF-8A32-5AB74BF6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6B5EF-1A01-4D8B-A207-5A5A4D8A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F1E6-8234-4066-B0D2-F1AD936B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0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E94C2E-B11F-4FF7-ADD3-86E5CD703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97C76-6E63-42F1-949D-2FC896732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F5B9F-FC5B-41D5-8021-CFAFAEAD9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8287-EB29-4A0F-9123-3098C3F1320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C2B7B-9E1A-49C4-A84B-CF1B7080D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A4626-91FE-4CEB-8022-EAC2C2E2E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F1E6-8234-4066-B0D2-F1AD936B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F376C-654D-4FBA-9301-BDF886F8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1A5C8-2A04-4781-895B-4802D901B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9BC4E-C172-4CAF-8676-1FA3C73A7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8287-EB29-4A0F-9123-3098C3F1320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3D1C1-E1A8-4F73-889F-519AC5229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A78E8-225F-49B9-B8EF-B744447C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F1E6-8234-4066-B0D2-F1AD936B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3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9049-513E-46E8-9C3C-083510AE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FE869-07B4-4D83-A28E-672D24902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9443B-6C3D-41F7-9606-199F1C4E0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8287-EB29-4A0F-9123-3098C3F1320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40E76-F02B-40F4-9A76-E84CB3B87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4EC90-AA96-4007-A270-6C6704B76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F1E6-8234-4066-B0D2-F1AD936B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9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E497-21B6-44CB-9FBA-262342AD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9EBD5-15C9-4426-BC58-95B3D4201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5A547-8989-4F25-A6BE-B30E5EB14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8D4F2-B1EE-4FD2-8033-820113539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8287-EB29-4A0F-9123-3098C3F1320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A932A-8CCF-4577-8CFB-5CB8F59CC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50DAB-72F5-4384-8F89-BB9A6967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F1E6-8234-4066-B0D2-F1AD936B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726FA-4D97-4829-A9EC-6C9792504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3934D-5A4E-4DAD-A6E6-0458D2C2F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6F77C-B448-4C8F-8449-A0AF96B8A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1C30DE-8CDA-45A7-B219-D8A66217E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0C957D-2AE0-4ECF-8169-12BCD1CBA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6CC6CE-C01D-4B44-9439-C957BC3E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8287-EB29-4A0F-9123-3098C3F1320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763E91-429A-4DDF-B1D2-A6C1A5D7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E64DAC-5292-4547-A932-75B595C83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F1E6-8234-4066-B0D2-F1AD936B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29D8-CF63-4797-B593-C584B4C5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6E058D-BEE3-4E59-ACB7-2916C7E48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8287-EB29-4A0F-9123-3098C3F1320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08A6E-118E-4252-9D91-66AC718B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83C53-00C4-499F-967B-E2F03742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F1E6-8234-4066-B0D2-F1AD936B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5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02FD0-851F-42AD-82FF-D68221FA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8287-EB29-4A0F-9123-3098C3F1320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8152AB-D16E-48E9-AEE9-4CC3AC035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AB940-79F8-4F34-A916-ACFA2C51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F1E6-8234-4066-B0D2-F1AD936B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0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BE899-6E46-41D8-B7F4-7094D803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10FB2-4D0C-44D8-BE60-B0011FD86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F5186-B042-4352-A986-D69EA9FC0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19AF6-0630-4278-9A19-FCB9FB19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8287-EB29-4A0F-9123-3098C3F1320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0514B-71AA-4DFE-977E-E523265F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82450-6D9E-40ED-B9EE-98D4E94A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F1E6-8234-4066-B0D2-F1AD936B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1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3253E-0253-4477-8C6F-6C1E8A9D9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6A76ED-8FA4-47D3-9F7E-C8E047BA9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B8D99-6EFF-4BF0-A313-AA52562A7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1119F-C9C9-4FA8-B5D4-4D371CE7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8287-EB29-4A0F-9123-3098C3F1320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41D57-8369-457F-9321-3789A736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6FE06-FB61-42BC-A70D-0561A399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F1E6-8234-4066-B0D2-F1AD936B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2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11428F-437D-4B65-BA24-4159FA25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355D6-0A94-4F37-9748-D94F9FA78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0CAB9-6429-49DC-BE2D-4DD68637A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8287-EB29-4A0F-9123-3098C3F1320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123FB-965B-4F02-85A8-3CA0C1986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E98FD-A995-4A11-B8A7-7FDBF6B7F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9F1E6-8234-4066-B0D2-F1AD936B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2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.sv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.svg"/><Relationship Id="rId9" Type="http://schemas.openxmlformats.org/officeDocument/2006/relationships/image" Target="../media/image39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.sv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3.sv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3.sv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3.sv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.sv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.sv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3.sv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gif"/><Relationship Id="rId4" Type="http://schemas.openxmlformats.org/officeDocument/2006/relationships/image" Target="../media/image3.sv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3.sv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svg"/><Relationship Id="rId9" Type="http://schemas.microsoft.com/office/2007/relationships/diagramDrawing" Target="../diagrams/drawing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hmaras@regea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svg"/><Relationship Id="rId9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svg"/><Relationship Id="rId9" Type="http://schemas.microsoft.com/office/2007/relationships/diagramDrawing" Target="../diagrams/drawing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3.svg"/><Relationship Id="rId10" Type="http://schemas.microsoft.com/office/2007/relationships/diagramDrawing" Target="../diagrams/drawing6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svg"/><Relationship Id="rId9" Type="http://schemas.microsoft.com/office/2007/relationships/diagramDrawing" Target="../diagrams/drawing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.svg"/><Relationship Id="rId9" Type="http://schemas.microsoft.com/office/2007/relationships/diagramDrawing" Target="../diagrams/drawing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3.svg"/><Relationship Id="rId9" Type="http://schemas.microsoft.com/office/2007/relationships/diagramDrawing" Target="../diagrams/drawing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3.svg"/><Relationship Id="rId9" Type="http://schemas.microsoft.com/office/2007/relationships/diagramDrawing" Target="../diagrams/drawing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sv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13" Type="http://schemas.openxmlformats.org/officeDocument/2006/relationships/diagramColors" Target="../diagrams/colors12.xml"/><Relationship Id="rId18" Type="http://schemas.openxmlformats.org/officeDocument/2006/relationships/diagramColors" Target="../diagrams/colors1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1.xml"/><Relationship Id="rId12" Type="http://schemas.openxmlformats.org/officeDocument/2006/relationships/diagramQuickStyle" Target="../diagrams/quickStyle12.xml"/><Relationship Id="rId17" Type="http://schemas.openxmlformats.org/officeDocument/2006/relationships/diagramQuickStyle" Target="../diagrams/quickStyle13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11" Type="http://schemas.openxmlformats.org/officeDocument/2006/relationships/diagramLayout" Target="../diagrams/layout12.xml"/><Relationship Id="rId5" Type="http://schemas.openxmlformats.org/officeDocument/2006/relationships/diagramData" Target="../diagrams/data11.xml"/><Relationship Id="rId15" Type="http://schemas.openxmlformats.org/officeDocument/2006/relationships/diagramData" Target="../diagrams/data13.xml"/><Relationship Id="rId10" Type="http://schemas.openxmlformats.org/officeDocument/2006/relationships/diagramData" Target="../diagrams/data12.xml"/><Relationship Id="rId19" Type="http://schemas.microsoft.com/office/2007/relationships/diagramDrawing" Target="../diagrams/drawing13.xml"/><Relationship Id="rId4" Type="http://schemas.openxmlformats.org/officeDocument/2006/relationships/image" Target="../media/image3.svg"/><Relationship Id="rId9" Type="http://schemas.microsoft.com/office/2007/relationships/diagramDrawing" Target="../diagrams/drawing11.xml"/><Relationship Id="rId14" Type="http://schemas.microsoft.com/office/2007/relationships/diagramDrawing" Target="../diagrams/drawing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sv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3.svg"/><Relationship Id="rId9" Type="http://schemas.microsoft.com/office/2007/relationships/diagramDrawing" Target="../diagrams/drawing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sv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3.sv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sv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sv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sv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908A0-857A-48B4-9341-DA016CD0C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1513"/>
            <a:ext cx="9144000" cy="2387600"/>
          </a:xfrm>
        </p:spPr>
        <p:txBody>
          <a:bodyPr/>
          <a:lstStyle/>
          <a:p>
            <a:r>
              <a:rPr lang="hr-HR" b="1" dirty="0">
                <a:latin typeface="+mn-lt"/>
              </a:rPr>
              <a:t>Financijska i ekonomska analiza projekata</a:t>
            </a:r>
            <a:endParaRPr lang="en-US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B878A-54CE-4DF8-B469-13AF3C4A6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3175" y="5046410"/>
            <a:ext cx="9144000" cy="1655762"/>
          </a:xfrm>
        </p:spPr>
        <p:txBody>
          <a:bodyPr/>
          <a:lstStyle/>
          <a:p>
            <a:pPr algn="r"/>
            <a:r>
              <a:rPr lang="hr-HR" dirty="0"/>
              <a:t>Hrvoje Maras</a:t>
            </a:r>
          </a:p>
          <a:p>
            <a:pPr algn="r"/>
            <a:r>
              <a:rPr lang="hr-HR" dirty="0" err="1"/>
              <a:t>KeepWarm</a:t>
            </a:r>
            <a:r>
              <a:rPr lang="hr-HR" dirty="0"/>
              <a:t> edukacija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C9B87D-927D-43CA-BC09-AB5A01C2F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2" y="155828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34022B9-555B-49A0-920D-43CE22C7B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5724" y="182691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4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942961" cy="1325563"/>
          </a:xfrm>
        </p:spPr>
        <p:txBody>
          <a:bodyPr>
            <a:normAutofit/>
          </a:bodyPr>
          <a:lstStyle/>
          <a:p>
            <a:r>
              <a:rPr lang="es-ES" sz="3900" b="1" dirty="0" err="1"/>
              <a:t>Faza</a:t>
            </a:r>
            <a:r>
              <a:rPr lang="es-ES" sz="3900" b="1" dirty="0"/>
              <a:t> u </a:t>
            </a:r>
            <a:r>
              <a:rPr lang="es-ES" sz="3900" b="1" dirty="0" err="1"/>
              <a:t>kojoj</a:t>
            </a:r>
            <a:r>
              <a:rPr lang="es-ES" sz="3900" b="1" dirty="0"/>
              <a:t> se </a:t>
            </a:r>
            <a:r>
              <a:rPr lang="es-ES" sz="3900" b="1" dirty="0" err="1"/>
              <a:t>izrađuj</a:t>
            </a:r>
            <a:r>
              <a:rPr lang="hr-HR" sz="3900" b="1" dirty="0"/>
              <a:t>e</a:t>
            </a:r>
            <a:r>
              <a:rPr lang="es-ES" sz="3900" b="1" dirty="0"/>
              <a:t> </a:t>
            </a:r>
            <a:r>
              <a:rPr lang="hr-HR" sz="3900" b="1" dirty="0"/>
              <a:t>studija izvodljivosti (s </a:t>
            </a:r>
            <a:r>
              <a:rPr lang="es-ES" sz="3900" b="1" dirty="0"/>
              <a:t>CBA </a:t>
            </a:r>
            <a:r>
              <a:rPr lang="es-ES" sz="3900" b="1" dirty="0" err="1"/>
              <a:t>analiz</a:t>
            </a:r>
            <a:r>
              <a:rPr lang="hr-HR" sz="3900" b="1" dirty="0"/>
              <a:t>om)</a:t>
            </a:r>
            <a:endParaRPr lang="en-US" sz="39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26" name="Content Placeholder 4">
            <a:extLst>
              <a:ext uri="{FF2B5EF4-FFF2-40B4-BE49-F238E27FC236}">
                <a16:creationId xmlns:a16="http://schemas.microsoft.com/office/drawing/2014/main" id="{EE4B9749-347E-4C9E-B6D1-264259EC07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946374"/>
              </p:ext>
            </p:extLst>
          </p:nvPr>
        </p:nvGraphicFramePr>
        <p:xfrm>
          <a:off x="1171301" y="1690687"/>
          <a:ext cx="9714414" cy="1834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8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9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418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hr-HR" sz="26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hr-HR" sz="2600" dirty="0">
                          <a:effectLst/>
                        </a:rPr>
                        <a:t>Planiranje</a:t>
                      </a:r>
                      <a:endParaRPr lang="hr-HR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hr-HR" sz="26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hr-HR" sz="2600" dirty="0">
                          <a:effectLst/>
                        </a:rPr>
                        <a:t>Provedba</a:t>
                      </a:r>
                      <a:endParaRPr lang="hr-HR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hr-HR" sz="26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hr-HR" sz="2600" dirty="0">
                          <a:effectLst/>
                        </a:rPr>
                        <a:t>Poslovanje/ 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hr-HR" sz="26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hr-HR" sz="2600" dirty="0">
                          <a:effectLst/>
                        </a:rPr>
                        <a:t> Trajanje</a:t>
                      </a:r>
                      <a:endParaRPr lang="hr-HR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kumimoji="0" lang="hr-H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kumimoji="0" lang="hr-HR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Završetak</a:t>
                      </a:r>
                      <a:endParaRPr lang="hr-HR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132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hr-HR" sz="26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hr-HR" sz="2600" dirty="0">
                          <a:effectLst/>
                        </a:rPr>
                        <a:t>ex </a:t>
                      </a:r>
                      <a:r>
                        <a:rPr lang="hr-HR" sz="2600" dirty="0" err="1">
                          <a:effectLst/>
                        </a:rPr>
                        <a:t>ante</a:t>
                      </a:r>
                      <a:endParaRPr lang="hr-HR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hr-HR" sz="2600" b="1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hr-HR" sz="2600" b="1" dirty="0" err="1">
                          <a:effectLst/>
                        </a:rPr>
                        <a:t>in</a:t>
                      </a:r>
                      <a:r>
                        <a:rPr lang="hr-HR" sz="2600" b="1" dirty="0">
                          <a:effectLst/>
                        </a:rPr>
                        <a:t> </a:t>
                      </a:r>
                      <a:r>
                        <a:rPr lang="hr-HR" sz="2600" b="1" dirty="0" err="1">
                          <a:effectLst/>
                        </a:rPr>
                        <a:t>medias</a:t>
                      </a:r>
                      <a:r>
                        <a:rPr lang="hr-HR" sz="2600" b="1" dirty="0">
                          <a:effectLst/>
                        </a:rPr>
                        <a:t> </a:t>
                      </a:r>
                      <a:r>
                        <a:rPr lang="hr-HR" sz="2600" b="1" dirty="0" err="1">
                          <a:effectLst/>
                        </a:rPr>
                        <a:t>res</a:t>
                      </a:r>
                      <a:endParaRPr lang="hr-HR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hr-HR" sz="2600" b="1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hr-HR" sz="2600" b="1" dirty="0">
                          <a:effectLst/>
                        </a:rPr>
                        <a:t>ex post</a:t>
                      </a:r>
                      <a:endParaRPr lang="hr-HR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76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11989" cy="4702534"/>
          </a:xfrm>
        </p:spPr>
        <p:txBody>
          <a:bodyPr>
            <a:normAutofit/>
          </a:bodyPr>
          <a:lstStyle/>
          <a:p>
            <a:pPr marL="12700" marR="5080" indent="0" algn="ctr">
              <a:lnSpc>
                <a:spcPct val="114599"/>
              </a:lnSpc>
              <a:spcBef>
                <a:spcPts val="100"/>
              </a:spcBef>
              <a:buNone/>
            </a:pPr>
            <a:endParaRPr lang="pl-PL" altLang="en-US" b="1" dirty="0">
              <a:solidFill>
                <a:prstClr val="black"/>
              </a:solidFill>
            </a:endParaRPr>
          </a:p>
          <a:p>
            <a:pPr marL="12700" marR="5080" indent="0" algn="ctr">
              <a:lnSpc>
                <a:spcPct val="114599"/>
              </a:lnSpc>
              <a:spcBef>
                <a:spcPts val="100"/>
              </a:spcBef>
              <a:buNone/>
            </a:pPr>
            <a:endParaRPr lang="pl-PL" altLang="en-US" b="1" dirty="0">
              <a:solidFill>
                <a:prstClr val="black"/>
              </a:solidFill>
            </a:endParaRPr>
          </a:p>
          <a:p>
            <a:pPr marL="12700" marR="5080" indent="0" algn="ctr">
              <a:lnSpc>
                <a:spcPct val="114599"/>
              </a:lnSpc>
              <a:spcBef>
                <a:spcPts val="100"/>
              </a:spcBef>
              <a:buNone/>
            </a:pPr>
            <a:endParaRPr lang="pl-PL" altLang="en-US" b="1" dirty="0">
              <a:solidFill>
                <a:prstClr val="black"/>
              </a:solidFill>
            </a:endParaRPr>
          </a:p>
          <a:p>
            <a:pPr marL="12700" marR="5080" indent="0" algn="ctr">
              <a:lnSpc>
                <a:spcPct val="114599"/>
              </a:lnSpc>
              <a:spcBef>
                <a:spcPts val="100"/>
              </a:spcBef>
              <a:buNone/>
            </a:pPr>
            <a:endParaRPr lang="pl-PL" altLang="en-US" b="1" dirty="0">
              <a:solidFill>
                <a:prstClr val="black"/>
              </a:solidFill>
            </a:endParaRPr>
          </a:p>
          <a:p>
            <a:pPr marL="12700" marR="5080" indent="0" algn="ctr">
              <a:lnSpc>
                <a:spcPct val="114599"/>
              </a:lnSpc>
              <a:spcBef>
                <a:spcPts val="100"/>
              </a:spcBef>
              <a:buNone/>
            </a:pPr>
            <a:r>
              <a:rPr lang="pl-PL" altLang="en-US" b="1" dirty="0">
                <a:solidFill>
                  <a:prstClr val="black"/>
                </a:solidFill>
              </a:rPr>
              <a:t>Preporuke za unapređenje studije?</a:t>
            </a:r>
          </a:p>
          <a:p>
            <a:pPr marL="12700" marR="5080" indent="0">
              <a:lnSpc>
                <a:spcPct val="114599"/>
              </a:lnSpc>
              <a:spcBef>
                <a:spcPts val="100"/>
              </a:spcBef>
              <a:buNone/>
            </a:pPr>
            <a:endParaRPr lang="pl-PL" altLang="en-US" sz="2200" dirty="0">
              <a:solidFill>
                <a:prstClr val="black"/>
              </a:solidFill>
            </a:endParaRP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endParaRPr lang="pl-PL" altLang="en-US" sz="2200" dirty="0">
              <a:solidFill>
                <a:prstClr val="black"/>
              </a:solidFill>
            </a:endParaRP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endParaRPr lang="hr-HR" altLang="en-US" sz="2200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9" y="2619654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Temeljni financijski izvještaji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8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Kako projekt utječe na poslovanje poduzeća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A9141F-9120-404D-8714-F23D9FA0E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828" y="1206909"/>
            <a:ext cx="9285812" cy="482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Bilanca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49"/>
            <a:ext cx="11047639" cy="5047161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Što je bilanca?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S</a:t>
            </a:r>
            <a:r>
              <a:rPr lang="en-US" dirty="0" err="1"/>
              <a:t>ustavni</a:t>
            </a:r>
            <a:r>
              <a:rPr lang="en-US" dirty="0"/>
              <a:t> </a:t>
            </a:r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imovine</a:t>
            </a:r>
            <a:r>
              <a:rPr lang="en-US" dirty="0"/>
              <a:t>, </a:t>
            </a:r>
            <a:r>
              <a:rPr lang="en-US" dirty="0" err="1"/>
              <a:t>kapitala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obveza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određeni</a:t>
            </a:r>
            <a:r>
              <a:rPr lang="en-US" dirty="0"/>
              <a:t> datum</a:t>
            </a:r>
            <a:r>
              <a:rPr lang="hr-HR" dirty="0"/>
              <a:t> (obično 31.12.)</a:t>
            </a:r>
          </a:p>
          <a:p>
            <a:pPr lvl="1">
              <a:lnSpc>
                <a:spcPct val="110000"/>
              </a:lnSpc>
            </a:pPr>
            <a:r>
              <a:rPr lang="en-US" dirty="0" err="1"/>
              <a:t>Sastoji</a:t>
            </a:r>
            <a:r>
              <a:rPr lang="en-US" dirty="0"/>
              <a:t> se od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sastavna</a:t>
            </a:r>
            <a:r>
              <a:rPr lang="en-US" dirty="0"/>
              <a:t> </a:t>
            </a:r>
            <a:r>
              <a:rPr lang="en-US" dirty="0" err="1"/>
              <a:t>dijela</a:t>
            </a:r>
            <a:r>
              <a:rPr lang="hr-HR" dirty="0"/>
              <a:t>:</a:t>
            </a:r>
            <a:r>
              <a:rPr lang="en-US" dirty="0"/>
              <a:t> </a:t>
            </a:r>
            <a:r>
              <a:rPr lang="en-US" dirty="0" err="1"/>
              <a:t>aktive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pasive</a:t>
            </a:r>
            <a:endParaRPr lang="hr-HR" dirty="0"/>
          </a:p>
          <a:p>
            <a:pPr lvl="1">
              <a:lnSpc>
                <a:spcPct val="110000"/>
              </a:lnSpc>
            </a:pPr>
            <a:r>
              <a:rPr lang="en-US" dirty="0" err="1"/>
              <a:t>Osnovno</a:t>
            </a:r>
            <a:r>
              <a:rPr lang="en-US" dirty="0"/>
              <a:t> </a:t>
            </a:r>
            <a:r>
              <a:rPr lang="en-US" dirty="0" err="1"/>
              <a:t>pravilo</a:t>
            </a:r>
            <a:r>
              <a:rPr lang="en-US" dirty="0"/>
              <a:t> </a:t>
            </a:r>
            <a:r>
              <a:rPr lang="en-US" dirty="0" err="1"/>
              <a:t>bilance</a:t>
            </a:r>
            <a:r>
              <a:rPr lang="hr-HR" dirty="0"/>
              <a:t>:</a:t>
            </a:r>
            <a:r>
              <a:rPr lang="en-US" dirty="0"/>
              <a:t> </a:t>
            </a:r>
            <a:r>
              <a:rPr lang="en-US" dirty="0" err="1"/>
              <a:t>ujednačenost</a:t>
            </a:r>
            <a:r>
              <a:rPr lang="hr-HR" dirty="0"/>
              <a:t> iznosa</a:t>
            </a:r>
            <a:r>
              <a:rPr lang="en-US" dirty="0"/>
              <a:t> </a:t>
            </a:r>
            <a:r>
              <a:rPr lang="en-US" dirty="0" err="1"/>
              <a:t>aktive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pasive</a:t>
            </a:r>
            <a:r>
              <a:rPr lang="en-US" dirty="0"/>
              <a:t> </a:t>
            </a:r>
            <a:endParaRPr lang="hr-HR" dirty="0"/>
          </a:p>
          <a:p>
            <a:pPr lvl="1">
              <a:lnSpc>
                <a:spcPct val="110000"/>
              </a:lnSpc>
            </a:pPr>
            <a:r>
              <a:rPr lang="hr-HR" dirty="0"/>
              <a:t>A</a:t>
            </a:r>
            <a:r>
              <a:rPr lang="en-US" dirty="0" err="1"/>
              <a:t>ktiva</a:t>
            </a:r>
            <a:r>
              <a:rPr lang="en-US" dirty="0"/>
              <a:t> </a:t>
            </a:r>
            <a:r>
              <a:rPr lang="en-US" dirty="0" err="1"/>
              <a:t>prikazuje</a:t>
            </a:r>
            <a:r>
              <a:rPr lang="en-US" dirty="0"/>
              <a:t> </a:t>
            </a:r>
            <a:r>
              <a:rPr lang="en-US" dirty="0" err="1"/>
              <a:t>imovinu</a:t>
            </a:r>
            <a:r>
              <a:rPr lang="en-US" dirty="0"/>
              <a:t> po </a:t>
            </a:r>
            <a:r>
              <a:rPr lang="en-US" dirty="0" err="1"/>
              <a:t>njenim</a:t>
            </a:r>
            <a:r>
              <a:rPr lang="en-US" dirty="0"/>
              <a:t> </a:t>
            </a:r>
            <a:r>
              <a:rPr lang="en-US" dirty="0" err="1"/>
              <a:t>vrstama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likvidnosti</a:t>
            </a:r>
            <a:r>
              <a:rPr lang="en-US" dirty="0"/>
              <a:t> (</a:t>
            </a:r>
            <a:r>
              <a:rPr lang="en-US" dirty="0" err="1"/>
              <a:t>unovčivosti</a:t>
            </a:r>
            <a:r>
              <a:rPr lang="en-US" dirty="0"/>
              <a:t>), a </a:t>
            </a:r>
            <a:r>
              <a:rPr lang="en-US" dirty="0" err="1"/>
              <a:t>pasiva</a:t>
            </a:r>
            <a:r>
              <a:rPr lang="en-US" dirty="0"/>
              <a:t> </a:t>
            </a:r>
            <a:r>
              <a:rPr lang="en-US" dirty="0" err="1"/>
              <a:t>prikazuje</a:t>
            </a:r>
            <a:r>
              <a:rPr lang="en-US" dirty="0"/>
              <a:t> </a:t>
            </a:r>
            <a:r>
              <a:rPr lang="en-US" dirty="0" err="1"/>
              <a:t>izvore</a:t>
            </a:r>
            <a:r>
              <a:rPr lang="en-US" dirty="0"/>
              <a:t>, po </a:t>
            </a:r>
            <a:r>
              <a:rPr lang="en-US" dirty="0" err="1"/>
              <a:t>njihovim</a:t>
            </a:r>
            <a:r>
              <a:rPr lang="en-US" dirty="0"/>
              <a:t> </a:t>
            </a:r>
            <a:r>
              <a:rPr lang="en-US" dirty="0" err="1"/>
              <a:t>vrstama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ročnosti</a:t>
            </a:r>
            <a:endParaRPr lang="hr-HR" dirty="0"/>
          </a:p>
          <a:p>
            <a:pPr lvl="1">
              <a:lnSpc>
                <a:spcPct val="110000"/>
              </a:lnSpc>
            </a:pPr>
            <a:r>
              <a:rPr lang="hr-HR" dirty="0"/>
              <a:t>P</a:t>
            </a:r>
            <a:r>
              <a:rPr lang="en-US" dirty="0" err="1"/>
              <a:t>asiva</a:t>
            </a:r>
            <a:r>
              <a:rPr lang="en-US" dirty="0"/>
              <a:t> </a:t>
            </a:r>
            <a:r>
              <a:rPr lang="en-US" dirty="0" err="1"/>
              <a:t>odgovara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je </a:t>
            </a:r>
            <a:r>
              <a:rPr lang="en-US" dirty="0" err="1"/>
              <a:t>stečena</a:t>
            </a:r>
            <a:r>
              <a:rPr lang="en-US" dirty="0"/>
              <a:t> </a:t>
            </a:r>
            <a:r>
              <a:rPr lang="en-US" dirty="0" err="1"/>
              <a:t>ukupna</a:t>
            </a:r>
            <a:r>
              <a:rPr lang="en-US" dirty="0"/>
              <a:t> </a:t>
            </a:r>
            <a:r>
              <a:rPr lang="en-US" dirty="0" err="1"/>
              <a:t>imovina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,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vlastitih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tuđih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trajni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izvori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hr-HR" dirty="0"/>
              <a:t>Z</a:t>
            </a:r>
            <a:r>
              <a:rPr lang="en-US" dirty="0" err="1"/>
              <a:t>latno</a:t>
            </a:r>
            <a:r>
              <a:rPr lang="en-US" dirty="0"/>
              <a:t> </a:t>
            </a:r>
            <a:r>
              <a:rPr lang="en-US" dirty="0" err="1"/>
              <a:t>pravilo</a:t>
            </a:r>
            <a:r>
              <a:rPr lang="en-US" dirty="0"/>
              <a:t> </a:t>
            </a:r>
            <a:r>
              <a:rPr lang="en-US" dirty="0" err="1"/>
              <a:t>financiranja</a:t>
            </a:r>
            <a:r>
              <a:rPr lang="en-US" dirty="0"/>
              <a:t> </a:t>
            </a:r>
            <a:r>
              <a:rPr lang="hr-HR" dirty="0"/>
              <a:t>kaže</a:t>
            </a:r>
            <a:r>
              <a:rPr lang="en-US" dirty="0"/>
              <a:t> da </a:t>
            </a:r>
            <a:r>
              <a:rPr lang="en-US" dirty="0" err="1"/>
              <a:t>imovinu</a:t>
            </a:r>
            <a:r>
              <a:rPr lang="en-US" dirty="0"/>
              <a:t> </a:t>
            </a:r>
            <a:r>
              <a:rPr lang="en-US" dirty="0" err="1"/>
              <a:t>dugog</a:t>
            </a:r>
            <a:r>
              <a:rPr lang="en-US" dirty="0"/>
              <a:t> </a:t>
            </a:r>
            <a:r>
              <a:rPr lang="en-US" dirty="0" err="1"/>
              <a:t>roka</a:t>
            </a:r>
            <a:r>
              <a:rPr lang="en-US" dirty="0"/>
              <a:t> </a:t>
            </a:r>
            <a:r>
              <a:rPr lang="en-US" dirty="0" err="1"/>
              <a:t>upotrebe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financirati</a:t>
            </a:r>
            <a:r>
              <a:rPr lang="en-US" dirty="0"/>
              <a:t> </a:t>
            </a:r>
            <a:r>
              <a:rPr lang="en-US" dirty="0" err="1"/>
              <a:t>izvorima</a:t>
            </a:r>
            <a:r>
              <a:rPr lang="en-US" dirty="0"/>
              <a:t>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dugog</a:t>
            </a:r>
            <a:r>
              <a:rPr lang="en-US" dirty="0"/>
              <a:t> </a:t>
            </a:r>
            <a:r>
              <a:rPr lang="en-US" dirty="0" err="1"/>
              <a:t>roka</a:t>
            </a:r>
            <a:r>
              <a:rPr lang="en-US" dirty="0"/>
              <a:t> </a:t>
            </a:r>
            <a:r>
              <a:rPr lang="en-US" dirty="0" err="1"/>
              <a:t>dospijeća</a:t>
            </a:r>
            <a:endParaRPr lang="hr-HR" dirty="0"/>
          </a:p>
          <a:p>
            <a:pPr lvl="1">
              <a:lnSpc>
                <a:spcPct val="110000"/>
              </a:lnSpc>
            </a:pPr>
            <a:r>
              <a:rPr lang="en-US" dirty="0" err="1"/>
              <a:t>Financiranje</a:t>
            </a:r>
            <a:r>
              <a:rPr lang="en-US" dirty="0"/>
              <a:t> </a:t>
            </a:r>
            <a:r>
              <a:rPr lang="en-US" dirty="0" err="1"/>
              <a:t>suprotno</a:t>
            </a:r>
            <a:r>
              <a:rPr lang="en-US" dirty="0"/>
              <a:t>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pravilu</a:t>
            </a:r>
            <a:r>
              <a:rPr lang="en-US" dirty="0"/>
              <a:t> </a:t>
            </a:r>
            <a:r>
              <a:rPr lang="en-US" dirty="0" err="1"/>
              <a:t>dovodi</a:t>
            </a:r>
            <a:r>
              <a:rPr lang="en-US" dirty="0"/>
              <a:t> do </a:t>
            </a:r>
            <a:r>
              <a:rPr lang="en-US" dirty="0" err="1"/>
              <a:t>nemogućnosti</a:t>
            </a:r>
            <a:r>
              <a:rPr lang="en-US" dirty="0"/>
              <a:t> </a:t>
            </a:r>
            <a:r>
              <a:rPr lang="en-US" dirty="0" err="1"/>
              <a:t>izmirivanja</a:t>
            </a:r>
            <a:r>
              <a:rPr lang="en-US" dirty="0"/>
              <a:t> </a:t>
            </a:r>
            <a:r>
              <a:rPr lang="en-US" dirty="0" err="1"/>
              <a:t>obveza</a:t>
            </a:r>
            <a:r>
              <a:rPr lang="en-US" dirty="0"/>
              <a:t> o </a:t>
            </a:r>
            <a:r>
              <a:rPr lang="en-US" dirty="0" err="1"/>
              <a:t>njihovu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dovodi</a:t>
            </a:r>
            <a:r>
              <a:rPr lang="en-US" dirty="0"/>
              <a:t> do </a:t>
            </a:r>
            <a:r>
              <a:rPr lang="en-US" dirty="0" err="1"/>
              <a:t>insolventnosti</a:t>
            </a:r>
            <a:r>
              <a:rPr lang="en-US" dirty="0"/>
              <a:t> </a:t>
            </a:r>
            <a:r>
              <a:rPr lang="en-US" dirty="0" err="1"/>
              <a:t>društva</a:t>
            </a:r>
            <a:endParaRPr lang="hr-HR" dirty="0"/>
          </a:p>
          <a:p>
            <a:pPr lvl="1">
              <a:lnSpc>
                <a:spcPct val="110000"/>
              </a:lnSpc>
            </a:pPr>
            <a:r>
              <a:rPr lang="en-US" dirty="0" err="1"/>
              <a:t>Bilanca</a:t>
            </a:r>
            <a:r>
              <a:rPr lang="en-US" dirty="0"/>
              <a:t> je </a:t>
            </a:r>
            <a:r>
              <a:rPr lang="en-US" dirty="0" err="1"/>
              <a:t>podloga</a:t>
            </a:r>
            <a:r>
              <a:rPr lang="en-US" dirty="0"/>
              <a:t> za </a:t>
            </a:r>
            <a:r>
              <a:rPr lang="en-US" dirty="0" err="1"/>
              <a:t>financijsku</a:t>
            </a:r>
            <a:r>
              <a:rPr lang="en-US" dirty="0"/>
              <a:t> </a:t>
            </a:r>
            <a:r>
              <a:rPr lang="en-US" dirty="0" err="1"/>
              <a:t>analizu</a:t>
            </a:r>
            <a:r>
              <a:rPr lang="en-US" dirty="0"/>
              <a:t>, </a:t>
            </a:r>
            <a:r>
              <a:rPr lang="en-US" dirty="0" err="1"/>
              <a:t>analizu</a:t>
            </a:r>
            <a:r>
              <a:rPr lang="en-US" dirty="0"/>
              <a:t> </a:t>
            </a:r>
            <a:r>
              <a:rPr lang="en-US" dirty="0" err="1"/>
              <a:t>likvidnosti</a:t>
            </a:r>
            <a:r>
              <a:rPr lang="en-US" dirty="0"/>
              <a:t>, </a:t>
            </a:r>
            <a:r>
              <a:rPr lang="en-US" dirty="0" err="1"/>
              <a:t>zaduženosti</a:t>
            </a:r>
            <a:r>
              <a:rPr lang="en-US" dirty="0"/>
              <a:t>,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profitabilnosti</a:t>
            </a:r>
            <a:r>
              <a:rPr lang="hr-HR" dirty="0"/>
              <a:t> te je</a:t>
            </a:r>
            <a:r>
              <a:rPr lang="en-US" dirty="0"/>
              <a:t> </a:t>
            </a:r>
            <a:r>
              <a:rPr lang="en-US" dirty="0" err="1"/>
              <a:t>najvažniji</a:t>
            </a:r>
            <a:r>
              <a:rPr lang="en-US" dirty="0"/>
              <a:t> </a:t>
            </a:r>
            <a:r>
              <a:rPr lang="en-US" dirty="0" err="1"/>
              <a:t>financijski</a:t>
            </a:r>
            <a:r>
              <a:rPr lang="en-US" dirty="0"/>
              <a:t> </a:t>
            </a:r>
            <a:r>
              <a:rPr lang="en-US" dirty="0" err="1"/>
              <a:t>izvještaj</a:t>
            </a:r>
            <a:r>
              <a:rPr lang="en-US" dirty="0"/>
              <a:t> </a:t>
            </a:r>
            <a:r>
              <a:rPr lang="hr-HR" dirty="0"/>
              <a:t>i </a:t>
            </a:r>
            <a:r>
              <a:rPr lang="en-US" dirty="0" err="1"/>
              <a:t>predmet</a:t>
            </a:r>
            <a:r>
              <a:rPr lang="en-US" dirty="0"/>
              <a:t> </a:t>
            </a:r>
            <a:r>
              <a:rPr lang="en-US" dirty="0" err="1"/>
              <a:t>revizije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Bilanca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FA45C15-F60B-4DE7-A6BE-F46029DC41AC}"/>
              </a:ext>
            </a:extLst>
          </p:cNvPr>
          <p:cNvSpPr/>
          <p:nvPr/>
        </p:nvSpPr>
        <p:spPr>
          <a:xfrm>
            <a:off x="2005462" y="1905256"/>
            <a:ext cx="4140000" cy="3888432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5CD7FC1-792F-4831-BA51-98483D5899C3}"/>
              </a:ext>
            </a:extLst>
          </p:cNvPr>
          <p:cNvSpPr txBox="1">
            <a:spLocks/>
          </p:cNvSpPr>
          <p:nvPr/>
        </p:nvSpPr>
        <p:spPr>
          <a:xfrm>
            <a:off x="2005462" y="1905256"/>
            <a:ext cx="41040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ŠTO KOMPANIJA POSJEDUJE?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Čime će stvarati buduću ekon. korist?</a:t>
            </a:r>
            <a:endParaRPr kumimoji="0" lang="hr-HR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Stvari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Prava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Poštenje kupaca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</a:t>
            </a:r>
            <a:endParaRPr kumimoji="0" lang="hr-HR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EA5899-BFDB-4BFD-AFD6-436557872EF0}"/>
              </a:ext>
            </a:extLst>
          </p:cNvPr>
          <p:cNvSpPr/>
          <p:nvPr/>
        </p:nvSpPr>
        <p:spPr>
          <a:xfrm>
            <a:off x="6362406" y="1905256"/>
            <a:ext cx="4140000" cy="3888432"/>
          </a:xfrm>
          <a:prstGeom prst="rect">
            <a:avLst/>
          </a:prstGeom>
          <a:solidFill>
            <a:schemeClr val="accent2">
              <a:lumMod val="75000"/>
              <a:alpha val="2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1F52703-6E68-4B36-B5E8-C80DE1202F77}"/>
              </a:ext>
            </a:extLst>
          </p:cNvPr>
          <p:cNvSpPr txBox="1">
            <a:spLocks/>
          </p:cNvSpPr>
          <p:nvPr/>
        </p:nvSpPr>
        <p:spPr>
          <a:xfrm>
            <a:off x="6362406" y="1905256"/>
            <a:ext cx="4104000" cy="367240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KUDA KOMPANIJI NOVAC ZA SVE TE STVARI?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Tko je sve to kupio?</a:t>
            </a:r>
            <a:endParaRPr kumimoji="0" lang="hr-HR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Kapital vlasnika (investitora)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Krediti banaka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Dobrohotnost dobavljača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86B7785-94A3-4BAC-B3E1-EAD3713D30F9}"/>
              </a:ext>
            </a:extLst>
          </p:cNvPr>
          <p:cNvCxnSpPr/>
          <p:nvPr/>
        </p:nvCxnSpPr>
        <p:spPr>
          <a:xfrm flipH="1">
            <a:off x="6362406" y="1761240"/>
            <a:ext cx="4139064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E2CE05-57D8-41F6-978F-33DD670113EB}"/>
              </a:ext>
            </a:extLst>
          </p:cNvPr>
          <p:cNvSpPr/>
          <p:nvPr/>
        </p:nvSpPr>
        <p:spPr>
          <a:xfrm>
            <a:off x="2005462" y="1185176"/>
            <a:ext cx="4139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AKTIVA (imovina)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D97BC9-BAD3-4C9F-834F-C0CC2D8AFDB4}"/>
              </a:ext>
            </a:extLst>
          </p:cNvPr>
          <p:cNvSpPr/>
          <p:nvPr/>
        </p:nvSpPr>
        <p:spPr>
          <a:xfrm>
            <a:off x="6362406" y="1185176"/>
            <a:ext cx="4139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PASIVA (kapital i obveze)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ACE0433-E458-406B-ACAE-7A6410F9DA48}"/>
              </a:ext>
            </a:extLst>
          </p:cNvPr>
          <p:cNvGrpSpPr/>
          <p:nvPr/>
        </p:nvGrpSpPr>
        <p:grpSpPr>
          <a:xfrm>
            <a:off x="4093694" y="3182971"/>
            <a:ext cx="1847256" cy="2466701"/>
            <a:chOff x="2608709" y="3554587"/>
            <a:chExt cx="1847256" cy="2466701"/>
          </a:xfrm>
        </p:grpSpPr>
        <p:pic>
          <p:nvPicPr>
            <p:cNvPr id="29" name="Picture 2" descr="C:\Users\AA\AppData\Local\Temp\Temporary Internet Files\Content.IE5\X4862I74\MC900391190[1].wmf">
              <a:extLst>
                <a:ext uri="{FF2B5EF4-FFF2-40B4-BE49-F238E27FC236}">
                  <a16:creationId xmlns:a16="http://schemas.microsoft.com/office/drawing/2014/main" id="{28B2ED49-BB22-42F2-A564-4142D0A775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587" y="3879930"/>
              <a:ext cx="920378" cy="863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C:\Users\AA\AppData\Local\Temp\Temporary Internet Files\Content.IE5\XWPBPPLT\MC900437709[1].wmf">
              <a:extLst>
                <a:ext uri="{FF2B5EF4-FFF2-40B4-BE49-F238E27FC236}">
                  <a16:creationId xmlns:a16="http://schemas.microsoft.com/office/drawing/2014/main" id="{F6121236-9803-4FDF-9866-39AF3DF32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603" y="3554587"/>
              <a:ext cx="1024681" cy="1386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" descr="C:\Users\AA\AppData\Local\Temp\Temporary Internet Files\Content.IE5\80BD7Z20\MC900320946[1].wmf">
              <a:extLst>
                <a:ext uri="{FF2B5EF4-FFF2-40B4-BE49-F238E27FC236}">
                  <a16:creationId xmlns:a16="http://schemas.microsoft.com/office/drawing/2014/main" id="{32F7F4BA-EC45-465B-88D2-94B9BF0DF2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709" y="4916105"/>
              <a:ext cx="1819275" cy="1105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C:\Users\AA\AppData\Local\Temp\Temporary Internet Files\Content.IE5\80BD7Z20\MC900440395[1].png">
              <a:extLst>
                <a:ext uri="{FF2B5EF4-FFF2-40B4-BE49-F238E27FC236}">
                  <a16:creationId xmlns:a16="http://schemas.microsoft.com/office/drawing/2014/main" id="{9B57B7B2-0419-4BDD-B05E-404145BD71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972" y="4794448"/>
              <a:ext cx="57606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Picture 8" descr="C:\Users\AA\AppData\Local\Temp\Temporary Internet Files\Content.IE5\X4862I74\MC900441316[1].png">
            <a:extLst>
              <a:ext uri="{FF2B5EF4-FFF2-40B4-BE49-F238E27FC236}">
                <a16:creationId xmlns:a16="http://schemas.microsoft.com/office/drawing/2014/main" id="{78D74035-B34F-457F-90C6-B2EC35653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2" y="3988898"/>
            <a:ext cx="1444750" cy="1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9A8085F-0754-45B9-A393-D0DF832B8817}"/>
              </a:ext>
            </a:extLst>
          </p:cNvPr>
          <p:cNvCxnSpPr/>
          <p:nvPr/>
        </p:nvCxnSpPr>
        <p:spPr>
          <a:xfrm flipH="1">
            <a:off x="2024162" y="1761240"/>
            <a:ext cx="4139064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38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Bilanca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109E92-5902-4A7F-B33E-950D27DD0345}"/>
              </a:ext>
            </a:extLst>
          </p:cNvPr>
          <p:cNvSpPr/>
          <p:nvPr/>
        </p:nvSpPr>
        <p:spPr>
          <a:xfrm>
            <a:off x="6361470" y="1905256"/>
            <a:ext cx="4140000" cy="1260272"/>
          </a:xfrm>
          <a:prstGeom prst="rect">
            <a:avLst/>
          </a:prstGeom>
          <a:solidFill>
            <a:schemeClr val="accent2">
              <a:lumMod val="75000"/>
              <a:alpha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E6B73C-C6F8-4D1C-A3FB-565AD1C884A2}"/>
              </a:ext>
            </a:extLst>
          </p:cNvPr>
          <p:cNvSpPr/>
          <p:nvPr/>
        </p:nvSpPr>
        <p:spPr>
          <a:xfrm>
            <a:off x="6361470" y="4605688"/>
            <a:ext cx="4140000" cy="1188000"/>
          </a:xfrm>
          <a:prstGeom prst="rect">
            <a:avLst/>
          </a:prstGeom>
          <a:solidFill>
            <a:schemeClr val="accent2">
              <a:lumMod val="75000"/>
              <a:alpha val="2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9FBBA7B-51B5-4733-9B25-69145C1A1C23}"/>
              </a:ext>
            </a:extLst>
          </p:cNvPr>
          <p:cNvSpPr/>
          <p:nvPr/>
        </p:nvSpPr>
        <p:spPr>
          <a:xfrm>
            <a:off x="2004526" y="1905256"/>
            <a:ext cx="4140000" cy="1872000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7CDB24A-D5DC-4823-B36F-38F024C176D0}"/>
              </a:ext>
            </a:extLst>
          </p:cNvPr>
          <p:cNvCxnSpPr/>
          <p:nvPr/>
        </p:nvCxnSpPr>
        <p:spPr>
          <a:xfrm flipH="1">
            <a:off x="2004526" y="1761240"/>
            <a:ext cx="4139064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136294C-8C50-4782-9D71-FFD725E28875}"/>
              </a:ext>
            </a:extLst>
          </p:cNvPr>
          <p:cNvSpPr/>
          <p:nvPr/>
        </p:nvSpPr>
        <p:spPr>
          <a:xfrm>
            <a:off x="2004526" y="3921480"/>
            <a:ext cx="4140000" cy="1872000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FDDDFA2-11B0-460B-A41F-B697F3F5ADE1}"/>
              </a:ext>
            </a:extLst>
          </p:cNvPr>
          <p:cNvCxnSpPr/>
          <p:nvPr/>
        </p:nvCxnSpPr>
        <p:spPr>
          <a:xfrm flipH="1">
            <a:off x="2004526" y="1761240"/>
            <a:ext cx="4139064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85775C1-3CE2-4DD6-9E96-B2712BEB194D}"/>
              </a:ext>
            </a:extLst>
          </p:cNvPr>
          <p:cNvSpPr/>
          <p:nvPr/>
        </p:nvSpPr>
        <p:spPr>
          <a:xfrm>
            <a:off x="2004526" y="1185176"/>
            <a:ext cx="4139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AKTIVA (imovina)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B381E8AD-7BAD-4C8C-9782-8C0440F0CE8D}"/>
              </a:ext>
            </a:extLst>
          </p:cNvPr>
          <p:cNvSpPr txBox="1">
            <a:spLocks/>
          </p:cNvSpPr>
          <p:nvPr/>
        </p:nvSpPr>
        <p:spPr>
          <a:xfrm>
            <a:off x="2004982" y="3933072"/>
            <a:ext cx="4104000" cy="1860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KRATKOTRAJNA IMOVINA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Zalihe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Potraživanja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Financijska imovina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Novac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E58BEFC-F5E5-49A0-AF64-C0C3E397C93F}"/>
              </a:ext>
            </a:extLst>
          </p:cNvPr>
          <p:cNvCxnSpPr/>
          <p:nvPr/>
        </p:nvCxnSpPr>
        <p:spPr>
          <a:xfrm flipH="1">
            <a:off x="6361470" y="1761240"/>
            <a:ext cx="4139064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0FA78929-D506-46F7-B823-FD2CB3E53D5C}"/>
              </a:ext>
            </a:extLst>
          </p:cNvPr>
          <p:cNvSpPr/>
          <p:nvPr/>
        </p:nvSpPr>
        <p:spPr>
          <a:xfrm>
            <a:off x="6361470" y="1185176"/>
            <a:ext cx="4139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PASIVA (kapital i obveze)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A30D261-906F-4F32-AD34-8049FABD2113}"/>
              </a:ext>
            </a:extLst>
          </p:cNvPr>
          <p:cNvSpPr/>
          <p:nvPr/>
        </p:nvSpPr>
        <p:spPr>
          <a:xfrm>
            <a:off x="6361470" y="3345416"/>
            <a:ext cx="4140000" cy="1188000"/>
          </a:xfrm>
          <a:prstGeom prst="rect">
            <a:avLst/>
          </a:prstGeom>
          <a:solidFill>
            <a:schemeClr val="accent2">
              <a:lumMod val="75000"/>
              <a:alpha val="2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FC2CFD1C-88C4-4040-AF50-819D5F8D936B}"/>
              </a:ext>
            </a:extLst>
          </p:cNvPr>
          <p:cNvSpPr txBox="1">
            <a:spLocks/>
          </p:cNvSpPr>
          <p:nvPr/>
        </p:nvSpPr>
        <p:spPr>
          <a:xfrm>
            <a:off x="6361470" y="3417424"/>
            <a:ext cx="4104000" cy="1115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OBVEZE </a:t>
            </a:r>
            <a:r>
              <a:rPr kumimoji="0" lang="hr-HR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DUGOROČNE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prema bankama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prema dobavljačima, itd.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22C2A41F-6701-4A99-A833-0C75D494A79F}"/>
              </a:ext>
            </a:extLst>
          </p:cNvPr>
          <p:cNvSpPr txBox="1">
            <a:spLocks/>
          </p:cNvSpPr>
          <p:nvPr/>
        </p:nvSpPr>
        <p:spPr>
          <a:xfrm>
            <a:off x="6361470" y="4677695"/>
            <a:ext cx="4104000" cy="1115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OBVEZE </a:t>
            </a:r>
            <a:r>
              <a:rPr kumimoji="0" lang="hr-HR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KRATKOROČNE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prema bankama,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prema dobavljačima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itd. ...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80F12F92-AC85-4DB0-A286-04B1557ADE35}"/>
              </a:ext>
            </a:extLst>
          </p:cNvPr>
          <p:cNvSpPr txBox="1">
            <a:spLocks/>
          </p:cNvSpPr>
          <p:nvPr/>
        </p:nvSpPr>
        <p:spPr>
          <a:xfrm>
            <a:off x="2005294" y="1904859"/>
            <a:ext cx="4103688" cy="187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DUGOTRAJNA IMOVINA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Materijalna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Nematerijalna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Financijska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Dugoročna potraživanja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7B6C5758-002B-431E-B0BE-F34F2D238F14}"/>
              </a:ext>
            </a:extLst>
          </p:cNvPr>
          <p:cNvSpPr txBox="1">
            <a:spLocks/>
          </p:cNvSpPr>
          <p:nvPr/>
        </p:nvSpPr>
        <p:spPr>
          <a:xfrm>
            <a:off x="6396195" y="1905256"/>
            <a:ext cx="4105275" cy="1260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KAPITAL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(vlasnička glavnica)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temeljni kapital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zadržana dobit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922581-E1E0-4F28-AB10-EBFD18D40295}"/>
              </a:ext>
            </a:extLst>
          </p:cNvPr>
          <p:cNvSpPr/>
          <p:nvPr/>
        </p:nvSpPr>
        <p:spPr>
          <a:xfrm rot="16200000">
            <a:off x="-1350427" y="3521640"/>
            <a:ext cx="4151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Struktura prema </a:t>
            </a:r>
            <a:r>
              <a:rPr kumimoji="0" lang="hr-H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likvidnosti / ročnosti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6723FC9-7A1C-4E94-802F-73024ABC1F1F}"/>
              </a:ext>
            </a:extLst>
          </p:cNvPr>
          <p:cNvCxnSpPr>
            <a:cxnSpLocks/>
          </p:cNvCxnSpPr>
          <p:nvPr/>
        </p:nvCxnSpPr>
        <p:spPr>
          <a:xfrm>
            <a:off x="1285366" y="1724522"/>
            <a:ext cx="0" cy="4068956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3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3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Bilanca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44A1984-D9E1-4ECF-85DA-30DF0B046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6949"/>
            <a:ext cx="11047639" cy="5271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Što nas zanima u bilanci?</a:t>
            </a:r>
          </a:p>
          <a:p>
            <a:r>
              <a:rPr lang="hr-HR" sz="2400" dirty="0"/>
              <a:t>Što raste, a što pada?</a:t>
            </a:r>
          </a:p>
          <a:p>
            <a:r>
              <a:rPr lang="hr-HR" sz="2400" dirty="0"/>
              <a:t>Struktura (i ročnost) obveza</a:t>
            </a:r>
          </a:p>
          <a:p>
            <a:r>
              <a:rPr lang="hr-HR" sz="2400" dirty="0"/>
              <a:t>Što se događa s imovinom društva</a:t>
            </a:r>
          </a:p>
          <a:p>
            <a:r>
              <a:rPr lang="hr-HR" sz="2400" dirty="0"/>
              <a:t>Ulaganje u obrtni kapital</a:t>
            </a:r>
          </a:p>
          <a:p>
            <a:r>
              <a:rPr lang="hr-HR" sz="2400" dirty="0"/>
              <a:t>...</a:t>
            </a:r>
          </a:p>
          <a:p>
            <a:endParaRPr lang="hr-HR" sz="2400" dirty="0"/>
          </a:p>
          <a:p>
            <a:pPr marL="0" indent="0">
              <a:buNone/>
            </a:pPr>
            <a:r>
              <a:rPr lang="hr-HR" sz="2400" b="1" dirty="0">
                <a:solidFill>
                  <a:srgbClr val="C00000"/>
                </a:solidFill>
              </a:rPr>
              <a:t>... i ZAŠTO?</a:t>
            </a:r>
          </a:p>
          <a:p>
            <a:pPr marL="690563" lvl="1" indent="0">
              <a:buNone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14029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Bilanca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5276072"/>
          </a:xfrm>
        </p:spPr>
        <p:txBody>
          <a:bodyPr>
            <a:normAutofit lnSpcReduction="10000"/>
          </a:bodyPr>
          <a:lstStyle/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Zadatak – gdje će ovo završiti u bilanci?</a:t>
            </a:r>
          </a:p>
          <a:p>
            <a:pPr lvl="1"/>
            <a:r>
              <a:rPr lang="pl-PL" sz="2200" dirty="0"/>
              <a:t>Kupili smo IT opremu u vrijednosti 50.000 HRK</a:t>
            </a:r>
          </a:p>
          <a:p>
            <a:pPr marL="690563" lvl="1" indent="0">
              <a:buNone/>
            </a:pPr>
            <a:r>
              <a:rPr lang="pl-PL" sz="2200" dirty="0"/>
              <a:t>putem bankovnog kredita</a:t>
            </a:r>
          </a:p>
          <a:p>
            <a:pPr lvl="1"/>
            <a:r>
              <a:rPr lang="pl-PL" sz="2200" dirty="0"/>
              <a:t>Kupili smo energente u vrijednosti 500.000 HRK</a:t>
            </a:r>
          </a:p>
          <a:p>
            <a:pPr marL="690563" lvl="1" indent="0">
              <a:buNone/>
            </a:pPr>
            <a:r>
              <a:rPr lang="pl-PL" sz="2200" dirty="0"/>
              <a:t>i ostali dužni dobavljaču (rok plaćanja 10 dana)</a:t>
            </a:r>
          </a:p>
          <a:p>
            <a:pPr lvl="1"/>
            <a:r>
              <a:rPr lang="pl-PL" sz="2200" dirty="0"/>
              <a:t>Isporučili smo energiju u vrijednosti 200.000 HRK</a:t>
            </a:r>
          </a:p>
          <a:p>
            <a:pPr marL="625475" lvl="1" indent="65088">
              <a:buNone/>
            </a:pPr>
            <a:r>
              <a:rPr lang="pl-PL" sz="2200" dirty="0"/>
              <a:t>a kupac nam još nije platio (rok plaćanja 30 dana)</a:t>
            </a:r>
          </a:p>
          <a:p>
            <a:pPr lvl="1"/>
            <a:r>
              <a:rPr lang="pl-PL" sz="2200" dirty="0"/>
              <a:t>Završili smo godinu s 1.000.000 HRK neto dobiti</a:t>
            </a:r>
          </a:p>
          <a:p>
            <a:pPr lvl="1"/>
            <a:endParaRPr lang="pl-PL" sz="600" dirty="0"/>
          </a:p>
          <a:p>
            <a:pPr marL="228600" lvl="1">
              <a:spcBef>
                <a:spcPts val="1000"/>
              </a:spcBef>
            </a:pPr>
            <a:r>
              <a:rPr lang="pl-PL" sz="2800" b="1" dirty="0">
                <a:solidFill>
                  <a:schemeClr val="accent5">
                    <a:lumMod val="50000"/>
                  </a:schemeClr>
                </a:solidFill>
              </a:rPr>
              <a:t>Ekstra pitanja/mozgalice: </a:t>
            </a:r>
          </a:p>
          <a:p>
            <a:pPr lvl="1">
              <a:lnSpc>
                <a:spcPct val="110000"/>
              </a:lnSpc>
            </a:pPr>
            <a:r>
              <a:rPr lang="pl-PL" sz="2200" dirty="0"/>
              <a:t>Dio toplinske mreže je izgrađen 1999. godine, vrijednosti 10 mil. HRK, a računovodstvo je primjenjivalo amortizacijsku stopu od 5% godišnje (dakle otpis vrijednosti) - </a:t>
            </a:r>
            <a:r>
              <a:rPr lang="hr-HR" sz="2200" dirty="0"/>
              <a:t>Kolika je vrijednost spomenute nekretnine prikazana na našoj bilanci</a:t>
            </a:r>
            <a:r>
              <a:rPr lang="ta-IN" sz="2200" dirty="0"/>
              <a:t>, na kraju </a:t>
            </a:r>
            <a:r>
              <a:rPr lang="hr-HR" sz="2200" dirty="0"/>
              <a:t>ove </a:t>
            </a:r>
            <a:r>
              <a:rPr lang="ta-IN" sz="2200" dirty="0"/>
              <a:t>godine</a:t>
            </a:r>
            <a:r>
              <a:rPr lang="hr-HR" sz="2200" dirty="0"/>
              <a:t>?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pl-PL" sz="2200" dirty="0"/>
              <a:t>Koliko su reprezentativni podaci zadnjeg dana u godini obzirom na način poslovanja HEP Toplinarstva (sezonu grijanja)?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3CE7D6-56BB-4E58-986E-6194F5374B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6"/>
          <a:stretch/>
        </p:blipFill>
        <p:spPr>
          <a:xfrm>
            <a:off x="7071894" y="1162050"/>
            <a:ext cx="4815275" cy="266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Bilanca vs Račun dobiti i gubitka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FAB198A-F72D-4CB9-BD11-B2F2481FA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38" y="4203997"/>
            <a:ext cx="3456384" cy="188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5">
            <a:extLst>
              <a:ext uri="{FF2B5EF4-FFF2-40B4-BE49-F238E27FC236}">
                <a16:creationId xmlns:a16="http://schemas.microsoft.com/office/drawing/2014/main" id="{903094EF-4568-4CD7-946C-5C046099043B}"/>
              </a:ext>
            </a:extLst>
          </p:cNvPr>
          <p:cNvSpPr/>
          <p:nvPr/>
        </p:nvSpPr>
        <p:spPr>
          <a:xfrm>
            <a:off x="1461862" y="1405481"/>
            <a:ext cx="8496944" cy="792088"/>
          </a:xfrm>
          <a:prstGeom prst="rightArrow">
            <a:avLst>
              <a:gd name="adj1" fmla="val 50000"/>
              <a:gd name="adj2" fmla="val 104268"/>
            </a:avLst>
          </a:prstGeom>
          <a:gradFill flip="none" rotWithShape="1">
            <a:gsLst>
              <a:gs pos="0">
                <a:sysClr val="window" lastClr="FFFFFF">
                  <a:lumMod val="65000"/>
                  <a:shade val="30000"/>
                  <a:satMod val="115000"/>
                </a:sysClr>
              </a:gs>
              <a:gs pos="50000">
                <a:sysClr val="window" lastClr="FFFFFF">
                  <a:lumMod val="65000"/>
                  <a:shade val="67500"/>
                  <a:satMod val="115000"/>
                </a:sysClr>
              </a:gs>
              <a:gs pos="100000">
                <a:sysClr val="window" lastClr="FFFFFF">
                  <a:lumMod val="65000"/>
                  <a:shade val="100000"/>
                  <a:satMod val="115000"/>
                </a:sysClr>
              </a:gs>
            </a:gsLst>
            <a:lin ang="135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9EB8D-1DF8-47FB-8F18-FB3BD9D0D1AB}"/>
              </a:ext>
            </a:extLst>
          </p:cNvPr>
          <p:cNvSpPr txBox="1"/>
          <p:nvPr/>
        </p:nvSpPr>
        <p:spPr>
          <a:xfrm>
            <a:off x="1461862" y="1621505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siječnja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06DE93-B5F0-4CD0-A9BF-3AE3C2796130}"/>
              </a:ext>
            </a:extLst>
          </p:cNvPr>
          <p:cNvSpPr txBox="1"/>
          <p:nvPr/>
        </p:nvSpPr>
        <p:spPr>
          <a:xfrm>
            <a:off x="8518646" y="1612213"/>
            <a:ext cx="133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 prosinca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84A4E01A-22A8-4BB8-AA37-2C449DF3D58C}"/>
              </a:ext>
            </a:extLst>
          </p:cNvPr>
          <p:cNvSpPr/>
          <p:nvPr/>
        </p:nvSpPr>
        <p:spPr>
          <a:xfrm>
            <a:off x="8230614" y="2125561"/>
            <a:ext cx="1008185" cy="1872208"/>
          </a:xfrm>
          <a:custGeom>
            <a:avLst/>
            <a:gdLst>
              <a:gd name="connsiteX0" fmla="*/ 789354 w 1008185"/>
              <a:gd name="connsiteY0" fmla="*/ 0 h 1828800"/>
              <a:gd name="connsiteX1" fmla="*/ 945662 w 1008185"/>
              <a:gd name="connsiteY1" fmla="*/ 140676 h 1828800"/>
              <a:gd name="connsiteX2" fmla="*/ 953477 w 1008185"/>
              <a:gd name="connsiteY2" fmla="*/ 164123 h 1828800"/>
              <a:gd name="connsiteX3" fmla="*/ 969108 w 1008185"/>
              <a:gd name="connsiteY3" fmla="*/ 187569 h 1828800"/>
              <a:gd name="connsiteX4" fmla="*/ 976923 w 1008185"/>
              <a:gd name="connsiteY4" fmla="*/ 218830 h 1828800"/>
              <a:gd name="connsiteX5" fmla="*/ 984739 w 1008185"/>
              <a:gd name="connsiteY5" fmla="*/ 242276 h 1828800"/>
              <a:gd name="connsiteX6" fmla="*/ 992554 w 1008185"/>
              <a:gd name="connsiteY6" fmla="*/ 289169 h 1828800"/>
              <a:gd name="connsiteX7" fmla="*/ 1008185 w 1008185"/>
              <a:gd name="connsiteY7" fmla="*/ 351692 h 1828800"/>
              <a:gd name="connsiteX8" fmla="*/ 992554 w 1008185"/>
              <a:gd name="connsiteY8" fmla="*/ 461107 h 1828800"/>
              <a:gd name="connsiteX9" fmla="*/ 953477 w 1008185"/>
              <a:gd name="connsiteY9" fmla="*/ 523630 h 1828800"/>
              <a:gd name="connsiteX10" fmla="*/ 930031 w 1008185"/>
              <a:gd name="connsiteY10" fmla="*/ 562707 h 1828800"/>
              <a:gd name="connsiteX11" fmla="*/ 867508 w 1008185"/>
              <a:gd name="connsiteY11" fmla="*/ 609600 h 1828800"/>
              <a:gd name="connsiteX12" fmla="*/ 804985 w 1008185"/>
              <a:gd name="connsiteY12" fmla="*/ 664307 h 1828800"/>
              <a:gd name="connsiteX13" fmla="*/ 773723 w 1008185"/>
              <a:gd name="connsiteY13" fmla="*/ 672123 h 1828800"/>
              <a:gd name="connsiteX14" fmla="*/ 711200 w 1008185"/>
              <a:gd name="connsiteY14" fmla="*/ 703384 h 1828800"/>
              <a:gd name="connsiteX15" fmla="*/ 656492 w 1008185"/>
              <a:gd name="connsiteY15" fmla="*/ 726830 h 1828800"/>
              <a:gd name="connsiteX16" fmla="*/ 633046 w 1008185"/>
              <a:gd name="connsiteY16" fmla="*/ 734646 h 1828800"/>
              <a:gd name="connsiteX17" fmla="*/ 609600 w 1008185"/>
              <a:gd name="connsiteY17" fmla="*/ 750276 h 1828800"/>
              <a:gd name="connsiteX18" fmla="*/ 586154 w 1008185"/>
              <a:gd name="connsiteY18" fmla="*/ 758092 h 1828800"/>
              <a:gd name="connsiteX19" fmla="*/ 515816 w 1008185"/>
              <a:gd name="connsiteY19" fmla="*/ 797169 h 1828800"/>
              <a:gd name="connsiteX20" fmla="*/ 484554 w 1008185"/>
              <a:gd name="connsiteY20" fmla="*/ 804984 h 1828800"/>
              <a:gd name="connsiteX21" fmla="*/ 429846 w 1008185"/>
              <a:gd name="connsiteY21" fmla="*/ 836246 h 1828800"/>
              <a:gd name="connsiteX22" fmla="*/ 375139 w 1008185"/>
              <a:gd name="connsiteY22" fmla="*/ 867507 h 1828800"/>
              <a:gd name="connsiteX23" fmla="*/ 296985 w 1008185"/>
              <a:gd name="connsiteY23" fmla="*/ 922215 h 1828800"/>
              <a:gd name="connsiteX24" fmla="*/ 273539 w 1008185"/>
              <a:gd name="connsiteY24" fmla="*/ 937846 h 1828800"/>
              <a:gd name="connsiteX25" fmla="*/ 242277 w 1008185"/>
              <a:gd name="connsiteY25" fmla="*/ 953476 h 1828800"/>
              <a:gd name="connsiteX26" fmla="*/ 211016 w 1008185"/>
              <a:gd name="connsiteY26" fmla="*/ 976923 h 1828800"/>
              <a:gd name="connsiteX27" fmla="*/ 187569 w 1008185"/>
              <a:gd name="connsiteY27" fmla="*/ 992553 h 1828800"/>
              <a:gd name="connsiteX28" fmla="*/ 156308 w 1008185"/>
              <a:gd name="connsiteY28" fmla="*/ 1023815 h 1828800"/>
              <a:gd name="connsiteX29" fmla="*/ 109416 w 1008185"/>
              <a:gd name="connsiteY29" fmla="*/ 1055076 h 1828800"/>
              <a:gd name="connsiteX30" fmla="*/ 101600 w 1008185"/>
              <a:gd name="connsiteY30" fmla="*/ 1078523 h 1828800"/>
              <a:gd name="connsiteX31" fmla="*/ 70339 w 1008185"/>
              <a:gd name="connsiteY31" fmla="*/ 1133230 h 1828800"/>
              <a:gd name="connsiteX32" fmla="*/ 62523 w 1008185"/>
              <a:gd name="connsiteY32" fmla="*/ 1164492 h 1828800"/>
              <a:gd name="connsiteX33" fmla="*/ 31262 w 1008185"/>
              <a:gd name="connsiteY33" fmla="*/ 1273907 h 1828800"/>
              <a:gd name="connsiteX34" fmla="*/ 23446 w 1008185"/>
              <a:gd name="connsiteY34" fmla="*/ 1320800 h 1828800"/>
              <a:gd name="connsiteX35" fmla="*/ 7816 w 1008185"/>
              <a:gd name="connsiteY35" fmla="*/ 1367692 h 1828800"/>
              <a:gd name="connsiteX36" fmla="*/ 0 w 1008185"/>
              <a:gd name="connsiteY36" fmla="*/ 1695938 h 1828800"/>
              <a:gd name="connsiteX37" fmla="*/ 7816 w 1008185"/>
              <a:gd name="connsiteY37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185" h="1828800">
                <a:moveTo>
                  <a:pt x="789354" y="0"/>
                </a:moveTo>
                <a:cubicBezTo>
                  <a:pt x="927346" y="112119"/>
                  <a:pt x="880849" y="59663"/>
                  <a:pt x="945662" y="140676"/>
                </a:cubicBezTo>
                <a:cubicBezTo>
                  <a:pt x="948267" y="148492"/>
                  <a:pt x="949793" y="156754"/>
                  <a:pt x="953477" y="164123"/>
                </a:cubicBezTo>
                <a:cubicBezTo>
                  <a:pt x="957678" y="172524"/>
                  <a:pt x="965408" y="178936"/>
                  <a:pt x="969108" y="187569"/>
                </a:cubicBezTo>
                <a:cubicBezTo>
                  <a:pt x="973339" y="197442"/>
                  <a:pt x="973972" y="208502"/>
                  <a:pt x="976923" y="218830"/>
                </a:cubicBezTo>
                <a:cubicBezTo>
                  <a:pt x="979186" y="226751"/>
                  <a:pt x="982134" y="234461"/>
                  <a:pt x="984739" y="242276"/>
                </a:cubicBezTo>
                <a:cubicBezTo>
                  <a:pt x="987344" y="257907"/>
                  <a:pt x="989234" y="273674"/>
                  <a:pt x="992554" y="289169"/>
                </a:cubicBezTo>
                <a:cubicBezTo>
                  <a:pt x="997055" y="310175"/>
                  <a:pt x="1008185" y="351692"/>
                  <a:pt x="1008185" y="351692"/>
                </a:cubicBezTo>
                <a:cubicBezTo>
                  <a:pt x="1005579" y="377751"/>
                  <a:pt x="1004143" y="430203"/>
                  <a:pt x="992554" y="461107"/>
                </a:cubicBezTo>
                <a:cubicBezTo>
                  <a:pt x="979469" y="496000"/>
                  <a:pt x="974554" y="492014"/>
                  <a:pt x="953477" y="523630"/>
                </a:cubicBezTo>
                <a:cubicBezTo>
                  <a:pt x="945051" y="536269"/>
                  <a:pt x="940772" y="551966"/>
                  <a:pt x="930031" y="562707"/>
                </a:cubicBezTo>
                <a:cubicBezTo>
                  <a:pt x="911610" y="581128"/>
                  <a:pt x="881959" y="587924"/>
                  <a:pt x="867508" y="609600"/>
                </a:cubicBezTo>
                <a:cubicBezTo>
                  <a:pt x="850574" y="635000"/>
                  <a:pt x="841457" y="655188"/>
                  <a:pt x="804985" y="664307"/>
                </a:cubicBezTo>
                <a:cubicBezTo>
                  <a:pt x="794564" y="666912"/>
                  <a:pt x="783638" y="667992"/>
                  <a:pt x="773723" y="672123"/>
                </a:cubicBezTo>
                <a:cubicBezTo>
                  <a:pt x="752214" y="681085"/>
                  <a:pt x="733305" y="696015"/>
                  <a:pt x="711200" y="703384"/>
                </a:cubicBezTo>
                <a:cubicBezTo>
                  <a:pt x="656215" y="721714"/>
                  <a:pt x="724095" y="697858"/>
                  <a:pt x="656492" y="726830"/>
                </a:cubicBezTo>
                <a:cubicBezTo>
                  <a:pt x="648920" y="730075"/>
                  <a:pt x="640414" y="730962"/>
                  <a:pt x="633046" y="734646"/>
                </a:cubicBezTo>
                <a:cubicBezTo>
                  <a:pt x="624645" y="738847"/>
                  <a:pt x="618001" y="746075"/>
                  <a:pt x="609600" y="750276"/>
                </a:cubicBezTo>
                <a:cubicBezTo>
                  <a:pt x="602232" y="753960"/>
                  <a:pt x="593522" y="754408"/>
                  <a:pt x="586154" y="758092"/>
                </a:cubicBezTo>
                <a:cubicBezTo>
                  <a:pt x="556320" y="773009"/>
                  <a:pt x="545913" y="785883"/>
                  <a:pt x="515816" y="797169"/>
                </a:cubicBezTo>
                <a:cubicBezTo>
                  <a:pt x="505759" y="800941"/>
                  <a:pt x="494975" y="802379"/>
                  <a:pt x="484554" y="804984"/>
                </a:cubicBezTo>
                <a:cubicBezTo>
                  <a:pt x="390072" y="852225"/>
                  <a:pt x="507182" y="792054"/>
                  <a:pt x="429846" y="836246"/>
                </a:cubicBezTo>
                <a:cubicBezTo>
                  <a:pt x="360437" y="875908"/>
                  <a:pt x="432262" y="829424"/>
                  <a:pt x="375139" y="867507"/>
                </a:cubicBezTo>
                <a:cubicBezTo>
                  <a:pt x="340864" y="918918"/>
                  <a:pt x="382095" y="865474"/>
                  <a:pt x="296985" y="922215"/>
                </a:cubicBezTo>
                <a:cubicBezTo>
                  <a:pt x="289170" y="927425"/>
                  <a:pt x="281694" y="933186"/>
                  <a:pt x="273539" y="937846"/>
                </a:cubicBezTo>
                <a:cubicBezTo>
                  <a:pt x="263423" y="943626"/>
                  <a:pt x="252157" y="947301"/>
                  <a:pt x="242277" y="953476"/>
                </a:cubicBezTo>
                <a:cubicBezTo>
                  <a:pt x="231231" y="960380"/>
                  <a:pt x="221615" y="969352"/>
                  <a:pt x="211016" y="976923"/>
                </a:cubicBezTo>
                <a:cubicBezTo>
                  <a:pt x="203373" y="982383"/>
                  <a:pt x="194701" y="986440"/>
                  <a:pt x="187569" y="992553"/>
                </a:cubicBezTo>
                <a:cubicBezTo>
                  <a:pt x="176380" y="1002144"/>
                  <a:pt x="167815" y="1014609"/>
                  <a:pt x="156308" y="1023815"/>
                </a:cubicBezTo>
                <a:cubicBezTo>
                  <a:pt x="141639" y="1035550"/>
                  <a:pt x="109416" y="1055076"/>
                  <a:pt x="109416" y="1055076"/>
                </a:cubicBezTo>
                <a:cubicBezTo>
                  <a:pt x="106811" y="1062892"/>
                  <a:pt x="105284" y="1071154"/>
                  <a:pt x="101600" y="1078523"/>
                </a:cubicBezTo>
                <a:cubicBezTo>
                  <a:pt x="78924" y="1123874"/>
                  <a:pt x="90892" y="1078421"/>
                  <a:pt x="70339" y="1133230"/>
                </a:cubicBezTo>
                <a:cubicBezTo>
                  <a:pt x="66567" y="1143288"/>
                  <a:pt x="65610" y="1154204"/>
                  <a:pt x="62523" y="1164492"/>
                </a:cubicBezTo>
                <a:cubicBezTo>
                  <a:pt x="48583" y="1210958"/>
                  <a:pt x="39826" y="1222528"/>
                  <a:pt x="31262" y="1273907"/>
                </a:cubicBezTo>
                <a:cubicBezTo>
                  <a:pt x="28657" y="1289538"/>
                  <a:pt x="27289" y="1305426"/>
                  <a:pt x="23446" y="1320800"/>
                </a:cubicBezTo>
                <a:cubicBezTo>
                  <a:pt x="19450" y="1336784"/>
                  <a:pt x="7816" y="1367692"/>
                  <a:pt x="7816" y="1367692"/>
                </a:cubicBezTo>
                <a:cubicBezTo>
                  <a:pt x="5211" y="1477107"/>
                  <a:pt x="0" y="1586492"/>
                  <a:pt x="0" y="1695938"/>
                </a:cubicBezTo>
                <a:cubicBezTo>
                  <a:pt x="0" y="1740302"/>
                  <a:pt x="7816" y="1828800"/>
                  <a:pt x="7816" y="1828800"/>
                </a:cubicBezTo>
              </a:path>
            </a:pathLst>
          </a:custGeom>
          <a:noFill/>
          <a:ln w="88900" cap="flat" cmpd="sng" algn="ctr">
            <a:solidFill>
              <a:srgbClr val="FF0000"/>
            </a:solidFill>
            <a:prstDash val="sysDash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94759725-6DE6-4BA6-B191-02688C075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72" y="3092461"/>
            <a:ext cx="2376264" cy="18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ACB290-319B-4A9D-AA18-3F73666C9E1A}"/>
              </a:ext>
            </a:extLst>
          </p:cNvPr>
          <p:cNvSpPr txBox="1"/>
          <p:nvPr/>
        </p:nvSpPr>
        <p:spPr>
          <a:xfrm>
            <a:off x="3794963" y="2779739"/>
            <a:ext cx="3571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RAČUN DOBITI I GUBITKA </a:t>
            </a:r>
            <a:r>
              <a:rPr kumimoji="0" lang="hr-HR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hr-HR" sz="1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period !!!</a:t>
            </a:r>
            <a:r>
              <a:rPr kumimoji="0" lang="hr-HR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A0549A-5E35-481C-BEDD-C1028E27060A}"/>
              </a:ext>
            </a:extLst>
          </p:cNvPr>
          <p:cNvSpPr txBox="1"/>
          <p:nvPr/>
        </p:nvSpPr>
        <p:spPr>
          <a:xfrm>
            <a:off x="7404824" y="3947247"/>
            <a:ext cx="1938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BILANCA </a:t>
            </a:r>
            <a:r>
              <a:rPr kumimoji="0" lang="hr-HR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hr-HR" sz="1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dan !!!</a:t>
            </a:r>
            <a:r>
              <a:rPr kumimoji="0" lang="hr-HR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F4A7BD9E-3C43-4640-9E33-E3C8D974C8D1}"/>
              </a:ext>
            </a:extLst>
          </p:cNvPr>
          <p:cNvSpPr/>
          <p:nvPr/>
        </p:nvSpPr>
        <p:spPr>
          <a:xfrm rot="16200000">
            <a:off x="4895200" y="-1290957"/>
            <a:ext cx="748516" cy="7392874"/>
          </a:xfrm>
          <a:prstGeom prst="leftBrace">
            <a:avLst>
              <a:gd name="adj1" fmla="val 18774"/>
              <a:gd name="adj2" fmla="val 51703"/>
            </a:avLst>
          </a:prstGeom>
          <a:noFill/>
          <a:ln w="38100" cap="flat" cmpd="sng" algn="ctr">
            <a:solidFill>
              <a:srgbClr val="FF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A4DEEB7-C50B-42E5-A45A-CCAFB37E33BC}"/>
              </a:ext>
            </a:extLst>
          </p:cNvPr>
          <p:cNvSpPr/>
          <p:nvPr/>
        </p:nvSpPr>
        <p:spPr>
          <a:xfrm>
            <a:off x="8837080" y="1969323"/>
            <a:ext cx="257630" cy="273719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BC734689-DB35-404E-B8D2-4C91902A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02" y="5006241"/>
            <a:ext cx="1842910" cy="110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Left Brace 19">
            <a:extLst>
              <a:ext uri="{FF2B5EF4-FFF2-40B4-BE49-F238E27FC236}">
                <a16:creationId xmlns:a16="http://schemas.microsoft.com/office/drawing/2014/main" id="{6D77FA4A-6BA6-4404-A013-4F4965189616}"/>
              </a:ext>
            </a:extLst>
          </p:cNvPr>
          <p:cNvSpPr/>
          <p:nvPr/>
        </p:nvSpPr>
        <p:spPr>
          <a:xfrm rot="16200000">
            <a:off x="1645030" y="2976793"/>
            <a:ext cx="1894539" cy="1920268"/>
          </a:xfrm>
          <a:prstGeom prst="leftBrace">
            <a:avLst>
              <a:gd name="adj1" fmla="val 8333"/>
              <a:gd name="adj2" fmla="val 51809"/>
            </a:avLst>
          </a:prstGeom>
          <a:noFill/>
          <a:ln w="1905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E3F491-B2BD-47F0-AD50-9F908536AB57}"/>
              </a:ext>
            </a:extLst>
          </p:cNvPr>
          <p:cNvSpPr txBox="1"/>
          <p:nvPr/>
        </p:nvSpPr>
        <p:spPr>
          <a:xfrm>
            <a:off x="1680480" y="3299175"/>
            <a:ext cx="1869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npr. 3-mjesečni </a:t>
            </a:r>
            <a:r>
              <a:rPr kumimoji="0" lang="hr-HR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RDG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A44043-9DDA-43EB-B593-D2C85C43A192}"/>
              </a:ext>
            </a:extLst>
          </p:cNvPr>
          <p:cNvSpPr txBox="1"/>
          <p:nvPr/>
        </p:nvSpPr>
        <p:spPr>
          <a:xfrm>
            <a:off x="2236803" y="2010801"/>
            <a:ext cx="632737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RDG prikazuje što se dogodilo tijekom nekog razdoblja (npr. godine)</a:t>
            </a:r>
          </a:p>
        </p:txBody>
      </p:sp>
    </p:spTree>
    <p:extLst>
      <p:ext uri="{BB962C8B-B14F-4D97-AF65-F5344CB8AC3E}">
        <p14:creationId xmlns:p14="http://schemas.microsoft.com/office/powerpoint/2010/main" val="149089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 animBg="1"/>
      <p:bldP spid="15" grpId="0"/>
      <p:bldP spid="16" grpId="0"/>
      <p:bldP spid="17" grpId="0" animBg="1"/>
      <p:bldP spid="18" grpId="0" animBg="1"/>
      <p:bldP spid="20" grpId="0" animBg="1"/>
      <p:bldP spid="21" grpId="0"/>
      <p:bldP spid="2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Račun dobiti i gubitka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 fontScale="92500"/>
          </a:bodyPr>
          <a:lstStyle/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Što je račun dobiti i gubitka?</a:t>
            </a:r>
          </a:p>
          <a:p>
            <a:pPr lvl="1"/>
            <a:r>
              <a:rPr lang="en-US" dirty="0" err="1"/>
              <a:t>Izvještaj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prikazuje</a:t>
            </a:r>
            <a:r>
              <a:rPr lang="en-US" dirty="0"/>
              <a:t> </a:t>
            </a:r>
            <a:r>
              <a:rPr lang="en-US" dirty="0" err="1"/>
              <a:t>prihode</a:t>
            </a:r>
            <a:r>
              <a:rPr lang="en-US" dirty="0"/>
              <a:t>, </a:t>
            </a:r>
            <a:r>
              <a:rPr lang="en-US" dirty="0" err="1"/>
              <a:t>rashode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dobit</a:t>
            </a:r>
            <a:r>
              <a:rPr lang="en-US" dirty="0"/>
              <a:t>/</a:t>
            </a:r>
            <a:r>
              <a:rPr lang="en-US" dirty="0" err="1"/>
              <a:t>gubitak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društvo</a:t>
            </a:r>
            <a:r>
              <a:rPr lang="en-US" dirty="0"/>
              <a:t> </a:t>
            </a:r>
            <a:r>
              <a:rPr lang="en-US" dirty="0" err="1"/>
              <a:t>ostvaruje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vremenskog</a:t>
            </a:r>
            <a:r>
              <a:rPr lang="en-US" dirty="0"/>
              <a:t> </a:t>
            </a:r>
            <a:r>
              <a:rPr lang="en-US" dirty="0" err="1"/>
              <a:t>razdoblja</a:t>
            </a:r>
            <a:r>
              <a:rPr lang="hr-HR" dirty="0"/>
              <a:t> (godinu dana)</a:t>
            </a:r>
          </a:p>
          <a:p>
            <a:pPr lvl="1"/>
            <a:r>
              <a:rPr lang="en-US" dirty="0" err="1"/>
              <a:t>Račun</a:t>
            </a:r>
            <a:r>
              <a:rPr lang="en-US" dirty="0"/>
              <a:t> </a:t>
            </a:r>
            <a:r>
              <a:rPr lang="en-US" dirty="0" err="1"/>
              <a:t>dobiti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gubitka</a:t>
            </a:r>
            <a:r>
              <a:rPr lang="en-US" dirty="0"/>
              <a:t> </a:t>
            </a:r>
            <a:r>
              <a:rPr lang="en-US" dirty="0" err="1"/>
              <a:t>prikazuje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dobit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 </a:t>
            </a:r>
            <a:r>
              <a:rPr lang="en-US" dirty="0" err="1"/>
              <a:t>oduzimajući</a:t>
            </a:r>
            <a:r>
              <a:rPr lang="en-US" dirty="0"/>
              <a:t> </a:t>
            </a:r>
            <a:r>
              <a:rPr lang="en-US" dirty="0" err="1"/>
              <a:t>ukupne</a:t>
            </a:r>
            <a:r>
              <a:rPr lang="en-US" dirty="0"/>
              <a:t> </a:t>
            </a:r>
            <a:r>
              <a:rPr lang="en-US" dirty="0" err="1"/>
              <a:t>rashode</a:t>
            </a:r>
            <a:r>
              <a:rPr lang="en-US" dirty="0"/>
              <a:t> od </a:t>
            </a:r>
            <a:r>
              <a:rPr lang="en-US" dirty="0" err="1"/>
              <a:t>ukupnih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. Taj </a:t>
            </a:r>
            <a:r>
              <a:rPr lang="en-US" dirty="0" err="1"/>
              <a:t>izračun</a:t>
            </a:r>
            <a:r>
              <a:rPr lang="en-US" dirty="0"/>
              <a:t> </a:t>
            </a:r>
            <a:r>
              <a:rPr lang="en-US" dirty="0" err="1"/>
              <a:t>pokazuje</a:t>
            </a:r>
            <a:r>
              <a:rPr lang="en-US" dirty="0"/>
              <a:t> </a:t>
            </a:r>
            <a:r>
              <a:rPr lang="en-US" dirty="0" err="1"/>
              <a:t>investitorima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kreditorima</a:t>
            </a:r>
            <a:r>
              <a:rPr lang="en-US" dirty="0"/>
              <a:t> </a:t>
            </a:r>
            <a:r>
              <a:rPr lang="en-US" dirty="0" err="1"/>
              <a:t>ukupnu</a:t>
            </a:r>
            <a:r>
              <a:rPr lang="en-US" dirty="0"/>
              <a:t> </a:t>
            </a:r>
            <a:r>
              <a:rPr lang="en-US" dirty="0" err="1"/>
              <a:t>profitabilnost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učinkovitost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 za </a:t>
            </a:r>
            <a:r>
              <a:rPr lang="en-US" dirty="0" err="1"/>
              <a:t>generiranje</a:t>
            </a:r>
            <a:r>
              <a:rPr lang="en-US" dirty="0"/>
              <a:t> </a:t>
            </a:r>
            <a:r>
              <a:rPr lang="en-US" dirty="0" err="1"/>
              <a:t>profita</a:t>
            </a:r>
            <a:r>
              <a:rPr lang="en-US" dirty="0"/>
              <a:t> od </a:t>
            </a:r>
            <a:r>
              <a:rPr lang="en-US" dirty="0" err="1"/>
              <a:t>ukupnih</a:t>
            </a:r>
            <a:r>
              <a:rPr lang="en-US" dirty="0"/>
              <a:t> </a:t>
            </a:r>
            <a:r>
              <a:rPr lang="en-US" dirty="0" err="1"/>
              <a:t>prihoda</a:t>
            </a:r>
            <a:endParaRPr lang="hr-HR" dirty="0"/>
          </a:p>
          <a:p>
            <a:pPr lvl="1"/>
            <a:r>
              <a:rPr lang="en-US" dirty="0"/>
              <a:t>U</a:t>
            </a:r>
            <a:r>
              <a:rPr lang="hr-HR" dirty="0"/>
              <a:t>p</a:t>
            </a:r>
            <a:r>
              <a:rPr lang="en-US" dirty="0" err="1"/>
              <a:t>rav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 </a:t>
            </a:r>
            <a:r>
              <a:rPr lang="en-US" dirty="0" err="1"/>
              <a:t>korist</a:t>
            </a:r>
            <a:r>
              <a:rPr lang="hr-HR" dirty="0"/>
              <a:t>i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izvještaj</a:t>
            </a:r>
            <a:r>
              <a:rPr lang="en-US" dirty="0"/>
              <a:t> za </a:t>
            </a:r>
            <a:r>
              <a:rPr lang="en-US" dirty="0" err="1"/>
              <a:t>analizu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cjeline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donošenje</a:t>
            </a:r>
            <a:r>
              <a:rPr lang="en-US" dirty="0"/>
              <a:t> </a:t>
            </a:r>
            <a:r>
              <a:rPr lang="en-US" dirty="0" err="1"/>
              <a:t>poslovnih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.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kako</a:t>
            </a:r>
            <a:r>
              <a:rPr lang="en-US" dirty="0"/>
              <a:t> bi  </a:t>
            </a:r>
            <a:r>
              <a:rPr lang="en-US" dirty="0" err="1"/>
              <a:t>vidjeli</a:t>
            </a:r>
            <a:r>
              <a:rPr lang="en-US" dirty="0"/>
              <a:t> </a:t>
            </a:r>
            <a:r>
              <a:rPr lang="hr-HR" dirty="0"/>
              <a:t>isplati </a:t>
            </a:r>
            <a:r>
              <a:rPr lang="en-US" dirty="0"/>
              <a:t>li</a:t>
            </a:r>
            <a:r>
              <a:rPr lang="hr-HR" dirty="0"/>
              <a:t> se</a:t>
            </a:r>
            <a:r>
              <a:rPr lang="en-US" dirty="0"/>
              <a:t> </a:t>
            </a:r>
            <a:r>
              <a:rPr lang="en-US" dirty="0" err="1"/>
              <a:t>otvoriti</a:t>
            </a:r>
            <a:r>
              <a:rPr lang="en-US" dirty="0"/>
              <a:t> </a:t>
            </a:r>
            <a:r>
              <a:rPr lang="en-US" dirty="0" err="1"/>
              <a:t>novu</a:t>
            </a:r>
            <a:r>
              <a:rPr lang="en-US" dirty="0"/>
              <a:t> </a:t>
            </a:r>
            <a:r>
              <a:rPr lang="en-US" dirty="0" err="1"/>
              <a:t>poslovnicu</a:t>
            </a:r>
            <a:r>
              <a:rPr lang="en-US" dirty="0"/>
              <a:t>, </a:t>
            </a:r>
            <a:r>
              <a:rPr lang="en-US" dirty="0" err="1"/>
              <a:t>proširiti</a:t>
            </a:r>
            <a:r>
              <a:rPr lang="en-US" dirty="0"/>
              <a:t>  </a:t>
            </a:r>
            <a:r>
              <a:rPr lang="en-US" dirty="0" err="1"/>
              <a:t>asortiman</a:t>
            </a:r>
            <a:r>
              <a:rPr lang="en-US" dirty="0"/>
              <a:t> </a:t>
            </a:r>
            <a:r>
              <a:rPr lang="hr-HR" dirty="0"/>
              <a:t>usluga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zatvoriti</a:t>
            </a:r>
            <a:r>
              <a:rPr lang="en-US" dirty="0"/>
              <a:t> </a:t>
            </a:r>
            <a:r>
              <a:rPr lang="en-US" dirty="0" err="1"/>
              <a:t>pojedini</a:t>
            </a:r>
            <a:r>
              <a:rPr lang="en-US" dirty="0"/>
              <a:t> </a:t>
            </a:r>
            <a:r>
              <a:rPr lang="en-US" dirty="0" err="1"/>
              <a:t>odjel</a:t>
            </a:r>
            <a:endParaRPr lang="hr-HR" dirty="0"/>
          </a:p>
          <a:p>
            <a:pPr lvl="1"/>
            <a:r>
              <a:rPr lang="hr-HR" dirty="0"/>
              <a:t>I</a:t>
            </a:r>
            <a:r>
              <a:rPr lang="en-US" dirty="0" err="1"/>
              <a:t>nvestitori</a:t>
            </a:r>
            <a:r>
              <a:rPr lang="en-US" dirty="0"/>
              <a:t> </a:t>
            </a:r>
            <a:r>
              <a:rPr lang="en-US" dirty="0" err="1"/>
              <a:t>žele</a:t>
            </a:r>
            <a:r>
              <a:rPr lang="en-US" dirty="0"/>
              <a:t> </a:t>
            </a:r>
            <a:r>
              <a:rPr lang="en-US" dirty="0" err="1"/>
              <a:t>znati</a:t>
            </a:r>
            <a:r>
              <a:rPr lang="en-US" dirty="0"/>
              <a:t> je li </a:t>
            </a:r>
            <a:r>
              <a:rPr lang="en-US" dirty="0" err="1"/>
              <a:t>društvo</a:t>
            </a:r>
            <a:r>
              <a:rPr lang="en-US" dirty="0"/>
              <a:t> </a:t>
            </a:r>
            <a:r>
              <a:rPr lang="en-US" dirty="0" err="1"/>
              <a:t>profitabilno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hoće</a:t>
            </a:r>
            <a:r>
              <a:rPr lang="en-US" dirty="0"/>
              <a:t> li </a:t>
            </a:r>
            <a:r>
              <a:rPr lang="en-US" dirty="0" err="1"/>
              <a:t>rasti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ostvariti</a:t>
            </a:r>
            <a:r>
              <a:rPr lang="en-US" dirty="0"/>
              <a:t> </a:t>
            </a:r>
            <a:r>
              <a:rPr lang="en-US" dirty="0" err="1"/>
              <a:t>pozitivan</a:t>
            </a:r>
            <a:r>
              <a:rPr lang="en-US" dirty="0"/>
              <a:t> </a:t>
            </a:r>
            <a:r>
              <a:rPr lang="en-US" dirty="0" err="1"/>
              <a:t>prinos</a:t>
            </a:r>
            <a:r>
              <a:rPr lang="en-US" dirty="0"/>
              <a:t> od </a:t>
            </a:r>
            <a:r>
              <a:rPr lang="en-US" dirty="0" err="1"/>
              <a:t>ulaganja</a:t>
            </a:r>
            <a:r>
              <a:rPr lang="en-US" dirty="0"/>
              <a:t> u </a:t>
            </a:r>
            <a:r>
              <a:rPr lang="en-US" dirty="0" err="1"/>
              <a:t>društvo</a:t>
            </a:r>
            <a:endParaRPr lang="hr-HR" dirty="0"/>
          </a:p>
          <a:p>
            <a:pPr lvl="1"/>
            <a:r>
              <a:rPr lang="en-US" dirty="0" err="1"/>
              <a:t>Kreditori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zabrinuti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profitabilnosti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investitori</a:t>
            </a:r>
            <a:r>
              <a:rPr lang="hr-HR" dirty="0"/>
              <a:t> već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zainteresiraniji</a:t>
            </a:r>
            <a:r>
              <a:rPr lang="en-US" dirty="0"/>
              <a:t> za </a:t>
            </a:r>
            <a:r>
              <a:rPr lang="en-US" dirty="0" err="1"/>
              <a:t>novčani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postavlja</a:t>
            </a:r>
            <a:r>
              <a:rPr lang="hr-HR" dirty="0"/>
              <a:t>ju</a:t>
            </a:r>
            <a:r>
              <a:rPr lang="en-US" dirty="0"/>
              <a:t> </a:t>
            </a: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hoće</a:t>
            </a:r>
            <a:r>
              <a:rPr lang="en-US" dirty="0"/>
              <a:t> li </a:t>
            </a:r>
            <a:r>
              <a:rPr lang="hr-HR" dirty="0"/>
              <a:t>društvo ostvariti dovoljno novčanog </a:t>
            </a:r>
            <a:r>
              <a:rPr lang="en-US" dirty="0"/>
              <a:t>to</a:t>
            </a:r>
            <a:r>
              <a:rPr lang="hr-HR" dirty="0"/>
              <a:t>k</a:t>
            </a:r>
            <a:r>
              <a:rPr lang="en-US" dirty="0"/>
              <a:t>a za </a:t>
            </a:r>
            <a:r>
              <a:rPr lang="hr-HR" dirty="0"/>
              <a:t>servisiranje</a:t>
            </a:r>
            <a:r>
              <a:rPr lang="en-US" dirty="0"/>
              <a:t> </a:t>
            </a:r>
            <a:r>
              <a:rPr lang="en-US" dirty="0" err="1"/>
              <a:t>duga</a:t>
            </a:r>
            <a:endParaRPr lang="hr-HR" dirty="0"/>
          </a:p>
          <a:p>
            <a:pPr lvl="1"/>
            <a:endParaRPr lang="hr-HR" dirty="0"/>
          </a:p>
          <a:p>
            <a:pPr lvl="1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Proces provedbe projekata financiranih EU sredstvima</a:t>
            </a: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26" name="Content Placeholder 5">
            <a:extLst>
              <a:ext uri="{FF2B5EF4-FFF2-40B4-BE49-F238E27FC236}">
                <a16:creationId xmlns:a16="http://schemas.microsoft.com/office/drawing/2014/main" id="{4DB04F0D-2805-4626-9560-4F4DF9C8BC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826311"/>
              </p:ext>
            </p:extLst>
          </p:nvPr>
        </p:nvGraphicFramePr>
        <p:xfrm>
          <a:off x="1728651" y="4166465"/>
          <a:ext cx="8229600" cy="197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7" name="Content Placeholder 5">
            <a:extLst>
              <a:ext uri="{FF2B5EF4-FFF2-40B4-BE49-F238E27FC236}">
                <a16:creationId xmlns:a16="http://schemas.microsoft.com/office/drawing/2014/main" id="{9ECADA38-7CB8-49D2-BEE3-0A9B975897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856559"/>
              </p:ext>
            </p:extLst>
          </p:nvPr>
        </p:nvGraphicFramePr>
        <p:xfrm>
          <a:off x="1728651" y="2055425"/>
          <a:ext cx="822960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9" name="Oval 48">
            <a:extLst>
              <a:ext uri="{FF2B5EF4-FFF2-40B4-BE49-F238E27FC236}">
                <a16:creationId xmlns:a16="http://schemas.microsoft.com/office/drawing/2014/main" id="{6EB1CFF9-1A2F-4D77-AA22-C7962BFE5C22}"/>
              </a:ext>
            </a:extLst>
          </p:cNvPr>
          <p:cNvSpPr/>
          <p:nvPr/>
        </p:nvSpPr>
        <p:spPr bwMode="auto">
          <a:xfrm>
            <a:off x="4386126" y="1096512"/>
            <a:ext cx="2483768" cy="7671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Prije ulaska u  EU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6E36204-1971-4538-8657-9754313B2D6E}"/>
              </a:ext>
            </a:extLst>
          </p:cNvPr>
          <p:cNvSpPr/>
          <p:nvPr/>
        </p:nvSpPr>
        <p:spPr bwMode="auto">
          <a:xfrm>
            <a:off x="4386126" y="3329121"/>
            <a:ext cx="2483768" cy="76390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Nakon ulaska u EU</a:t>
            </a:r>
          </a:p>
        </p:txBody>
      </p:sp>
    </p:spTree>
    <p:extLst>
      <p:ext uri="{BB962C8B-B14F-4D97-AF65-F5344CB8AC3E}">
        <p14:creationId xmlns:p14="http://schemas.microsoft.com/office/powerpoint/2010/main" val="5090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Račun dobiti i gubitka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5BFD1E-139D-454B-BB37-BC1745003FB8}"/>
              </a:ext>
            </a:extLst>
          </p:cNvPr>
          <p:cNvSpPr/>
          <p:nvPr/>
        </p:nvSpPr>
        <p:spPr>
          <a:xfrm>
            <a:off x="1427360" y="1191478"/>
            <a:ext cx="8476764" cy="1872208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C974BD-ABC9-411F-9EF8-614BF3D05B69}"/>
              </a:ext>
            </a:extLst>
          </p:cNvPr>
          <p:cNvSpPr/>
          <p:nvPr/>
        </p:nvSpPr>
        <p:spPr>
          <a:xfrm>
            <a:off x="1479188" y="1191478"/>
            <a:ext cx="835292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PRIHODI: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prihodi od prodaje proizvoda i usluga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prihodi od prodaje starog stroja, namještaja, nepotrebne nekretnine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prihodi od kamata (depozit u banci ili pozajmica prijatelju poduzetniku)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C0F4DD-099B-49B2-98E0-F570FFB3268A}"/>
              </a:ext>
            </a:extLst>
          </p:cNvPr>
          <p:cNvSpPr/>
          <p:nvPr/>
        </p:nvSpPr>
        <p:spPr>
          <a:xfrm>
            <a:off x="1443644" y="3135695"/>
            <a:ext cx="8460480" cy="2380331"/>
          </a:xfrm>
          <a:prstGeom prst="rect">
            <a:avLst/>
          </a:pr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928223-E16C-40BC-AD30-C6790AD96E6B}"/>
              </a:ext>
            </a:extLst>
          </p:cNvPr>
          <p:cNvSpPr/>
          <p:nvPr/>
        </p:nvSpPr>
        <p:spPr>
          <a:xfrm>
            <a:off x="1479188" y="313569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RASHODI: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trošak sirovina, ambalaže, energenata ... ili trošak (nabavna cijena) proizvoda koje prodajemo,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trošak plaća, uredskog materijala, najma prostora, računovodstvenih usluga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trošak kamata (zbog kredita koje smo dobili od banaka)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amortizacija dugotrajne imovine, itd. 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trošak zbog smanjenja vrijednosti (revalorizacija) neke imovine*, itd.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AEE43E-22CB-4F28-93AB-BD9C72DCCE22}"/>
              </a:ext>
            </a:extLst>
          </p:cNvPr>
          <p:cNvSpPr/>
          <p:nvPr/>
        </p:nvSpPr>
        <p:spPr>
          <a:xfrm>
            <a:off x="1427360" y="5596712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Prihodi – Rashodi = 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DOBIT 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porez na dobit 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NETO DOBIT</a:t>
            </a:r>
            <a:endParaRPr kumimoji="0" lang="hr-H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06BB92-AA8D-4F3F-B121-09AFA210C4CB}"/>
              </a:ext>
            </a:extLst>
          </p:cNvPr>
          <p:cNvSpPr txBox="1"/>
          <p:nvPr/>
        </p:nvSpPr>
        <p:spPr>
          <a:xfrm>
            <a:off x="9055815" y="5862889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ne uvijek</a:t>
            </a:r>
          </a:p>
        </p:txBody>
      </p:sp>
    </p:spTree>
    <p:extLst>
      <p:ext uri="{BB962C8B-B14F-4D97-AF65-F5344CB8AC3E}">
        <p14:creationId xmlns:p14="http://schemas.microsoft.com/office/powerpoint/2010/main" val="5357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3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Račun dobiti i gubitka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BC3F2ACA-E80D-473E-AB86-24AF1ABB14BE}"/>
              </a:ext>
            </a:extLst>
          </p:cNvPr>
          <p:cNvSpPr/>
          <p:nvPr/>
        </p:nvSpPr>
        <p:spPr>
          <a:xfrm>
            <a:off x="4132098" y="2186902"/>
            <a:ext cx="4281140" cy="576064"/>
          </a:xfrm>
          <a:prstGeom prst="flowChartAlternateProcess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PRIHODI i RASHODI</a:t>
            </a: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D2C74CB4-0E86-4D71-B93C-082007822215}"/>
              </a:ext>
            </a:extLst>
          </p:cNvPr>
          <p:cNvSpPr/>
          <p:nvPr/>
        </p:nvSpPr>
        <p:spPr>
          <a:xfrm>
            <a:off x="7576636" y="4379080"/>
            <a:ext cx="2924834" cy="576064"/>
          </a:xfrm>
          <a:prstGeom prst="flowChartAlternateProcess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IZVANREDNI, OSTALI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1B592E39-FFB5-40C5-ABD5-9CB4D8232DFA}"/>
              </a:ext>
            </a:extLst>
          </p:cNvPr>
          <p:cNvSpPr/>
          <p:nvPr/>
        </p:nvSpPr>
        <p:spPr>
          <a:xfrm>
            <a:off x="2364565" y="4379080"/>
            <a:ext cx="2791977" cy="576064"/>
          </a:xfrm>
          <a:prstGeom prst="flowChartAlternateProcess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POSLOVNI</a:t>
            </a: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1E512063-A745-4C49-A24D-AE1D7BF01140}"/>
              </a:ext>
            </a:extLst>
          </p:cNvPr>
          <p:cNvSpPr/>
          <p:nvPr/>
        </p:nvSpPr>
        <p:spPr>
          <a:xfrm>
            <a:off x="5388902" y="4379080"/>
            <a:ext cx="1800200" cy="576064"/>
          </a:xfrm>
          <a:prstGeom prst="flowChartAlternateProcess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FINANCIJSKI</a:t>
            </a:r>
          </a:p>
        </p:txBody>
      </p:sp>
      <p:cxnSp>
        <p:nvCxnSpPr>
          <p:cNvPr id="18" name="Elbow Connector 9">
            <a:extLst>
              <a:ext uri="{FF2B5EF4-FFF2-40B4-BE49-F238E27FC236}">
                <a16:creationId xmlns:a16="http://schemas.microsoft.com/office/drawing/2014/main" id="{92BE1FA1-7BD9-4C8B-94BC-B9B9B7010544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rot="5400000">
            <a:off x="4208554" y="2314966"/>
            <a:ext cx="1616114" cy="2512114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9" name="Elbow Connector 11">
            <a:extLst>
              <a:ext uri="{FF2B5EF4-FFF2-40B4-BE49-F238E27FC236}">
                <a16:creationId xmlns:a16="http://schemas.microsoft.com/office/drawing/2014/main" id="{85027F8D-C773-4B73-AE7E-06A40F81AB5E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rot="16200000" flipH="1">
            <a:off x="6847803" y="2187830"/>
            <a:ext cx="1616114" cy="2766385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0" name="Elbow Connector 17">
            <a:extLst>
              <a:ext uri="{FF2B5EF4-FFF2-40B4-BE49-F238E27FC236}">
                <a16:creationId xmlns:a16="http://schemas.microsoft.com/office/drawing/2014/main" id="{0E21DE29-9E76-4C27-B6D3-611116CC776C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 rot="16200000" flipH="1">
            <a:off x="5472778" y="3562856"/>
            <a:ext cx="1616114" cy="16334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21" name="Rounded Rectangle 45">
            <a:extLst>
              <a:ext uri="{FF2B5EF4-FFF2-40B4-BE49-F238E27FC236}">
                <a16:creationId xmlns:a16="http://schemas.microsoft.com/office/drawing/2014/main" id="{F5CD4B4C-8A5A-467E-B1C9-4255B2175D1A}"/>
              </a:ext>
            </a:extLst>
          </p:cNvPr>
          <p:cNvSpPr/>
          <p:nvPr/>
        </p:nvSpPr>
        <p:spPr>
          <a:xfrm>
            <a:off x="2076534" y="3915094"/>
            <a:ext cx="5328592" cy="1400089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EA5C05-9A52-4DE9-A629-BDA9035E40A1}"/>
              </a:ext>
            </a:extLst>
          </p:cNvPr>
          <p:cNvSpPr txBox="1"/>
          <p:nvPr/>
        </p:nvSpPr>
        <p:spPr>
          <a:xfrm>
            <a:off x="2635416" y="3000185"/>
            <a:ext cx="3522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REDOVNI prihodi i rashodi</a:t>
            </a:r>
          </a:p>
        </p:txBody>
      </p:sp>
    </p:spTree>
    <p:extLst>
      <p:ext uri="{BB962C8B-B14F-4D97-AF65-F5344CB8AC3E}">
        <p14:creationId xmlns:p14="http://schemas.microsoft.com/office/powerpoint/2010/main" val="110782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1" grpId="0" animBg="1"/>
      <p:bldP spid="2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Račun dobiti i gubitka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5C8BB6-9B8C-4425-9714-1CE6593C8F9D}"/>
              </a:ext>
            </a:extLst>
          </p:cNvPr>
          <p:cNvSpPr/>
          <p:nvPr/>
        </p:nvSpPr>
        <p:spPr>
          <a:xfrm>
            <a:off x="679842" y="2027957"/>
            <a:ext cx="8352928" cy="3949516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F0C29C-EFF2-4F7E-A2DC-5A40647C79C5}"/>
              </a:ext>
            </a:extLst>
          </p:cNvPr>
          <p:cNvSpPr/>
          <p:nvPr/>
        </p:nvSpPr>
        <p:spPr>
          <a:xfrm>
            <a:off x="711276" y="2901765"/>
            <a:ext cx="84025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Prihodi od prodaje toplinske energije (redovne djelatnosti našeg poduzeća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B1B74B-9822-401F-AF84-E0D8126B6089}"/>
              </a:ext>
            </a:extLst>
          </p:cNvPr>
          <p:cNvSpPr/>
          <p:nvPr/>
        </p:nvSpPr>
        <p:spPr>
          <a:xfrm>
            <a:off x="689147" y="2026322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PRIHODI: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76A8BB-F8B1-4399-B702-92527560503E}"/>
              </a:ext>
            </a:extLst>
          </p:cNvPr>
          <p:cNvSpPr/>
          <p:nvPr/>
        </p:nvSpPr>
        <p:spPr>
          <a:xfrm>
            <a:off x="679842" y="5073782"/>
            <a:ext cx="82177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Prihodi od prodaje stare opreme (npr. kotla), prodaja nekretnine, pokretnine (vozila), prodaja neoperativne („nepotrebne”) imovine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28C956-54FA-4450-8B7C-99EB3E2DC15C}"/>
              </a:ext>
            </a:extLst>
          </p:cNvPr>
          <p:cNvSpPr/>
          <p:nvPr/>
        </p:nvSpPr>
        <p:spPr>
          <a:xfrm>
            <a:off x="689147" y="3989847"/>
            <a:ext cx="81991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Prihodi od kamata (depozitna sredstva u banci ili pozajmica prijatelju/ drugom poduzetniku)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874600-A01F-459F-A8DF-229066644BA4}"/>
              </a:ext>
            </a:extLst>
          </p:cNvPr>
          <p:cNvSpPr/>
          <p:nvPr/>
        </p:nvSpPr>
        <p:spPr>
          <a:xfrm>
            <a:off x="702277" y="2524140"/>
            <a:ext cx="273600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POSLOVNI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635CC6-C6CA-426E-9546-4D4C3915D299}"/>
              </a:ext>
            </a:extLst>
          </p:cNvPr>
          <p:cNvSpPr/>
          <p:nvPr/>
        </p:nvSpPr>
        <p:spPr>
          <a:xfrm>
            <a:off x="711277" y="3656123"/>
            <a:ext cx="271800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FINANCIJSKI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C3BEED-85F7-46CF-8251-7DCE86406FE3}"/>
              </a:ext>
            </a:extLst>
          </p:cNvPr>
          <p:cNvSpPr/>
          <p:nvPr/>
        </p:nvSpPr>
        <p:spPr>
          <a:xfrm>
            <a:off x="679840" y="4744204"/>
            <a:ext cx="569732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IZVANREDNI, OSTALI („čudni, rijetki, neuobičajeni”)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C59A8FA-C2BA-4BA7-B63D-D0CFD4BEAB24}"/>
              </a:ext>
            </a:extLst>
          </p:cNvPr>
          <p:cNvCxnSpPr>
            <a:cxnSpLocks/>
          </p:cNvCxnSpPr>
          <p:nvPr/>
        </p:nvCxnSpPr>
        <p:spPr>
          <a:xfrm>
            <a:off x="820189" y="2901765"/>
            <a:ext cx="810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EF3AEC5-AD3B-4D39-BCF8-83DEECCD51D0}"/>
              </a:ext>
            </a:extLst>
          </p:cNvPr>
          <p:cNvCxnSpPr>
            <a:cxnSpLocks/>
          </p:cNvCxnSpPr>
          <p:nvPr/>
        </p:nvCxnSpPr>
        <p:spPr>
          <a:xfrm>
            <a:off x="797599" y="4027414"/>
            <a:ext cx="810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96432F5-965C-4B23-AA62-CDFD57DF4734}"/>
              </a:ext>
            </a:extLst>
          </p:cNvPr>
          <p:cNvCxnSpPr>
            <a:cxnSpLocks/>
          </p:cNvCxnSpPr>
          <p:nvPr/>
        </p:nvCxnSpPr>
        <p:spPr>
          <a:xfrm>
            <a:off x="760850" y="5117683"/>
            <a:ext cx="810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2729F15-F7D3-4E01-8B53-840D23DC927A}"/>
              </a:ext>
            </a:extLst>
          </p:cNvPr>
          <p:cNvSpPr/>
          <p:nvPr/>
        </p:nvSpPr>
        <p:spPr>
          <a:xfrm>
            <a:off x="580613" y="1356310"/>
            <a:ext cx="569732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Nisu svi prihodi isti..</a:t>
            </a:r>
          </a:p>
        </p:txBody>
      </p:sp>
    </p:spTree>
    <p:extLst>
      <p:ext uri="{BB962C8B-B14F-4D97-AF65-F5344CB8AC3E}">
        <p14:creationId xmlns:p14="http://schemas.microsoft.com/office/powerpoint/2010/main" val="79944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Račun dobiti i gubitka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5C8BB6-9B8C-4425-9714-1CE6593C8F9D}"/>
              </a:ext>
            </a:extLst>
          </p:cNvPr>
          <p:cNvSpPr/>
          <p:nvPr/>
        </p:nvSpPr>
        <p:spPr>
          <a:xfrm>
            <a:off x="679842" y="2027957"/>
            <a:ext cx="8352928" cy="3949516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F0C29C-EFF2-4F7E-A2DC-5A40647C79C5}"/>
              </a:ext>
            </a:extLst>
          </p:cNvPr>
          <p:cNvSpPr/>
          <p:nvPr/>
        </p:nvSpPr>
        <p:spPr>
          <a:xfrm>
            <a:off x="711276" y="2901765"/>
            <a:ext cx="84025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Rashodi od nabave energenata u proizvodnji, troška plaća, uredskog materijala, najma prostora, usluga, amortizacija dugotrajne imovine ...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B1B74B-9822-401F-AF84-E0D8126B6089}"/>
              </a:ext>
            </a:extLst>
          </p:cNvPr>
          <p:cNvSpPr/>
          <p:nvPr/>
        </p:nvSpPr>
        <p:spPr>
          <a:xfrm>
            <a:off x="689147" y="2026322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RASHODI: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76A8BB-F8B1-4399-B702-92527560503E}"/>
              </a:ext>
            </a:extLst>
          </p:cNvPr>
          <p:cNvSpPr/>
          <p:nvPr/>
        </p:nvSpPr>
        <p:spPr>
          <a:xfrm>
            <a:off x="679842" y="5073782"/>
            <a:ext cx="82177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Neočekivani rashodi – puknuće cjevovoda, kvarovi kotlova, krađa opreme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28C956-54FA-4450-8B7C-99EB3E2DC15C}"/>
              </a:ext>
            </a:extLst>
          </p:cNvPr>
          <p:cNvSpPr/>
          <p:nvPr/>
        </p:nvSpPr>
        <p:spPr>
          <a:xfrm>
            <a:off x="689147" y="3989847"/>
            <a:ext cx="81991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Trošak kamata (zbog kredita koje smo dobili od banaka/drugih poduzetnika), trošak smanjenja vrijednosti vrijednosnih papira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874600-A01F-459F-A8DF-229066644BA4}"/>
              </a:ext>
            </a:extLst>
          </p:cNvPr>
          <p:cNvSpPr/>
          <p:nvPr/>
        </p:nvSpPr>
        <p:spPr>
          <a:xfrm>
            <a:off x="702277" y="2524140"/>
            <a:ext cx="273600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POSLOVNI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635CC6-C6CA-426E-9546-4D4C3915D299}"/>
              </a:ext>
            </a:extLst>
          </p:cNvPr>
          <p:cNvSpPr/>
          <p:nvPr/>
        </p:nvSpPr>
        <p:spPr>
          <a:xfrm>
            <a:off x="711277" y="3656123"/>
            <a:ext cx="271800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FINANCIJSKI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C3BEED-85F7-46CF-8251-7DCE86406FE3}"/>
              </a:ext>
            </a:extLst>
          </p:cNvPr>
          <p:cNvSpPr/>
          <p:nvPr/>
        </p:nvSpPr>
        <p:spPr>
          <a:xfrm>
            <a:off x="679840" y="4744204"/>
            <a:ext cx="569732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IZVANREDNI, OSTALI („čudni, rijetki, neuobičajeni”)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C59A8FA-C2BA-4BA7-B63D-D0CFD4BEAB24}"/>
              </a:ext>
            </a:extLst>
          </p:cNvPr>
          <p:cNvCxnSpPr>
            <a:cxnSpLocks/>
          </p:cNvCxnSpPr>
          <p:nvPr/>
        </p:nvCxnSpPr>
        <p:spPr>
          <a:xfrm>
            <a:off x="820189" y="2901765"/>
            <a:ext cx="810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EF3AEC5-AD3B-4D39-BCF8-83DEECCD51D0}"/>
              </a:ext>
            </a:extLst>
          </p:cNvPr>
          <p:cNvCxnSpPr>
            <a:cxnSpLocks/>
          </p:cNvCxnSpPr>
          <p:nvPr/>
        </p:nvCxnSpPr>
        <p:spPr>
          <a:xfrm>
            <a:off x="797599" y="4027414"/>
            <a:ext cx="810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96432F5-965C-4B23-AA62-CDFD57DF4734}"/>
              </a:ext>
            </a:extLst>
          </p:cNvPr>
          <p:cNvCxnSpPr>
            <a:cxnSpLocks/>
          </p:cNvCxnSpPr>
          <p:nvPr/>
        </p:nvCxnSpPr>
        <p:spPr>
          <a:xfrm>
            <a:off x="760850" y="5117683"/>
            <a:ext cx="810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2729F15-F7D3-4E01-8B53-840D23DC927A}"/>
              </a:ext>
            </a:extLst>
          </p:cNvPr>
          <p:cNvSpPr/>
          <p:nvPr/>
        </p:nvSpPr>
        <p:spPr>
          <a:xfrm>
            <a:off x="580613" y="1356310"/>
            <a:ext cx="569732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Nisu svi rashodi isti..</a:t>
            </a:r>
          </a:p>
        </p:txBody>
      </p:sp>
    </p:spTree>
    <p:extLst>
      <p:ext uri="{BB962C8B-B14F-4D97-AF65-F5344CB8AC3E}">
        <p14:creationId xmlns:p14="http://schemas.microsoft.com/office/powerpoint/2010/main" val="248593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Račun dobiti i gubitka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B24CD0B-0F63-4121-9BC4-3336E01D862D}"/>
              </a:ext>
            </a:extLst>
          </p:cNvPr>
          <p:cNvSpPr/>
          <p:nvPr/>
        </p:nvSpPr>
        <p:spPr>
          <a:xfrm>
            <a:off x="356779" y="1202423"/>
            <a:ext cx="5164396" cy="324000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9E0A578-436D-4C98-87C8-B5DBACB85E60}"/>
              </a:ext>
            </a:extLst>
          </p:cNvPr>
          <p:cNvSpPr/>
          <p:nvPr/>
        </p:nvSpPr>
        <p:spPr>
          <a:xfrm>
            <a:off x="408607" y="1202423"/>
            <a:ext cx="49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POSLOVNI PRIHODI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F697BD0-3DFA-4EA4-9C57-5AAA3A4BA044}"/>
              </a:ext>
            </a:extLst>
          </p:cNvPr>
          <p:cNvSpPr/>
          <p:nvPr/>
        </p:nvSpPr>
        <p:spPr>
          <a:xfrm>
            <a:off x="356779" y="1562463"/>
            <a:ext cx="5164396" cy="324000"/>
          </a:xfrm>
          <a:prstGeom prst="rect">
            <a:avLst/>
          </a:pr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E2F667C-2704-4A62-8C17-01D16C0132DC}"/>
              </a:ext>
            </a:extLst>
          </p:cNvPr>
          <p:cNvSpPr/>
          <p:nvPr/>
        </p:nvSpPr>
        <p:spPr>
          <a:xfrm>
            <a:off x="408607" y="1562463"/>
            <a:ext cx="49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POSLOVNI RASHODI</a:t>
            </a:r>
          </a:p>
        </p:txBody>
      </p:sp>
      <p:sp>
        <p:nvSpPr>
          <p:cNvPr id="38" name="Freeform 8">
            <a:extLst>
              <a:ext uri="{FF2B5EF4-FFF2-40B4-BE49-F238E27FC236}">
                <a16:creationId xmlns:a16="http://schemas.microsoft.com/office/drawing/2014/main" id="{7A6A18DC-2E6F-4570-B076-81F6DDB459CA}"/>
              </a:ext>
            </a:extLst>
          </p:cNvPr>
          <p:cNvSpPr/>
          <p:nvPr/>
        </p:nvSpPr>
        <p:spPr>
          <a:xfrm>
            <a:off x="264591" y="1994511"/>
            <a:ext cx="5544616" cy="62523"/>
          </a:xfrm>
          <a:custGeom>
            <a:avLst/>
            <a:gdLst>
              <a:gd name="connsiteX0" fmla="*/ 0 w 8800123"/>
              <a:gd name="connsiteY0" fmla="*/ 78154 h 125046"/>
              <a:gd name="connsiteX1" fmla="*/ 226646 w 8800123"/>
              <a:gd name="connsiteY1" fmla="*/ 101600 h 125046"/>
              <a:gd name="connsiteX2" fmla="*/ 281354 w 8800123"/>
              <a:gd name="connsiteY2" fmla="*/ 85969 h 125046"/>
              <a:gd name="connsiteX3" fmla="*/ 304800 w 8800123"/>
              <a:gd name="connsiteY3" fmla="*/ 78154 h 125046"/>
              <a:gd name="connsiteX4" fmla="*/ 554893 w 8800123"/>
              <a:gd name="connsiteY4" fmla="*/ 70338 h 125046"/>
              <a:gd name="connsiteX5" fmla="*/ 828431 w 8800123"/>
              <a:gd name="connsiteY5" fmla="*/ 70338 h 125046"/>
              <a:gd name="connsiteX6" fmla="*/ 1352062 w 8800123"/>
              <a:gd name="connsiteY6" fmla="*/ 62523 h 125046"/>
              <a:gd name="connsiteX7" fmla="*/ 1758462 w 8800123"/>
              <a:gd name="connsiteY7" fmla="*/ 62523 h 125046"/>
              <a:gd name="connsiteX8" fmla="*/ 1985108 w 8800123"/>
              <a:gd name="connsiteY8" fmla="*/ 70338 h 125046"/>
              <a:gd name="connsiteX9" fmla="*/ 2078893 w 8800123"/>
              <a:gd name="connsiteY9" fmla="*/ 78154 h 125046"/>
              <a:gd name="connsiteX10" fmla="*/ 2352431 w 8800123"/>
              <a:gd name="connsiteY10" fmla="*/ 93784 h 125046"/>
              <a:gd name="connsiteX11" fmla="*/ 2446216 w 8800123"/>
              <a:gd name="connsiteY11" fmla="*/ 109415 h 125046"/>
              <a:gd name="connsiteX12" fmla="*/ 2618154 w 8800123"/>
              <a:gd name="connsiteY12" fmla="*/ 101600 h 125046"/>
              <a:gd name="connsiteX13" fmla="*/ 2657231 w 8800123"/>
              <a:gd name="connsiteY13" fmla="*/ 93784 h 125046"/>
              <a:gd name="connsiteX14" fmla="*/ 2743200 w 8800123"/>
              <a:gd name="connsiteY14" fmla="*/ 70338 h 125046"/>
              <a:gd name="connsiteX15" fmla="*/ 2876062 w 8800123"/>
              <a:gd name="connsiteY15" fmla="*/ 62523 h 125046"/>
              <a:gd name="connsiteX16" fmla="*/ 2954216 w 8800123"/>
              <a:gd name="connsiteY16" fmla="*/ 46892 h 125046"/>
              <a:gd name="connsiteX17" fmla="*/ 3001108 w 8800123"/>
              <a:gd name="connsiteY17" fmla="*/ 23446 h 125046"/>
              <a:gd name="connsiteX18" fmla="*/ 3087077 w 8800123"/>
              <a:gd name="connsiteY18" fmla="*/ 7815 h 125046"/>
              <a:gd name="connsiteX19" fmla="*/ 3110523 w 8800123"/>
              <a:gd name="connsiteY19" fmla="*/ 0 h 125046"/>
              <a:gd name="connsiteX20" fmla="*/ 3235569 w 8800123"/>
              <a:gd name="connsiteY20" fmla="*/ 7815 h 125046"/>
              <a:gd name="connsiteX21" fmla="*/ 3282462 w 8800123"/>
              <a:gd name="connsiteY21" fmla="*/ 23446 h 125046"/>
              <a:gd name="connsiteX22" fmla="*/ 3665416 w 8800123"/>
              <a:gd name="connsiteY22" fmla="*/ 39077 h 125046"/>
              <a:gd name="connsiteX23" fmla="*/ 3767016 w 8800123"/>
              <a:gd name="connsiteY23" fmla="*/ 54708 h 125046"/>
              <a:gd name="connsiteX24" fmla="*/ 3852985 w 8800123"/>
              <a:gd name="connsiteY24" fmla="*/ 70338 h 125046"/>
              <a:gd name="connsiteX25" fmla="*/ 3876431 w 8800123"/>
              <a:gd name="connsiteY25" fmla="*/ 78154 h 125046"/>
              <a:gd name="connsiteX26" fmla="*/ 3946769 w 8800123"/>
              <a:gd name="connsiteY26" fmla="*/ 93784 h 125046"/>
              <a:gd name="connsiteX27" fmla="*/ 4048369 w 8800123"/>
              <a:gd name="connsiteY27" fmla="*/ 101600 h 125046"/>
              <a:gd name="connsiteX28" fmla="*/ 4431323 w 8800123"/>
              <a:gd name="connsiteY28" fmla="*/ 93784 h 125046"/>
              <a:gd name="connsiteX29" fmla="*/ 4736123 w 8800123"/>
              <a:gd name="connsiteY29" fmla="*/ 78154 h 125046"/>
              <a:gd name="connsiteX30" fmla="*/ 4884616 w 8800123"/>
              <a:gd name="connsiteY30" fmla="*/ 70338 h 125046"/>
              <a:gd name="connsiteX31" fmla="*/ 4939323 w 8800123"/>
              <a:gd name="connsiteY31" fmla="*/ 62523 h 125046"/>
              <a:gd name="connsiteX32" fmla="*/ 4962769 w 8800123"/>
              <a:gd name="connsiteY32" fmla="*/ 54708 h 125046"/>
              <a:gd name="connsiteX33" fmla="*/ 5181600 w 8800123"/>
              <a:gd name="connsiteY33" fmla="*/ 62523 h 125046"/>
              <a:gd name="connsiteX34" fmla="*/ 5228493 w 8800123"/>
              <a:gd name="connsiteY34" fmla="*/ 78154 h 125046"/>
              <a:gd name="connsiteX35" fmla="*/ 5259754 w 8800123"/>
              <a:gd name="connsiteY35" fmla="*/ 85969 h 125046"/>
              <a:gd name="connsiteX36" fmla="*/ 5298831 w 8800123"/>
              <a:gd name="connsiteY36" fmla="*/ 93784 h 125046"/>
              <a:gd name="connsiteX37" fmla="*/ 5322277 w 8800123"/>
              <a:gd name="connsiteY37" fmla="*/ 101600 h 125046"/>
              <a:gd name="connsiteX38" fmla="*/ 5353539 w 8800123"/>
              <a:gd name="connsiteY38" fmla="*/ 109415 h 125046"/>
              <a:gd name="connsiteX39" fmla="*/ 5376985 w 8800123"/>
              <a:gd name="connsiteY39" fmla="*/ 117231 h 125046"/>
              <a:gd name="connsiteX40" fmla="*/ 5470769 w 8800123"/>
              <a:gd name="connsiteY40" fmla="*/ 125046 h 125046"/>
              <a:gd name="connsiteX41" fmla="*/ 5908431 w 8800123"/>
              <a:gd name="connsiteY41" fmla="*/ 117231 h 125046"/>
              <a:gd name="connsiteX42" fmla="*/ 6174154 w 8800123"/>
              <a:gd name="connsiteY42" fmla="*/ 109415 h 125046"/>
              <a:gd name="connsiteX43" fmla="*/ 6682154 w 8800123"/>
              <a:gd name="connsiteY43" fmla="*/ 101600 h 125046"/>
              <a:gd name="connsiteX44" fmla="*/ 6854093 w 8800123"/>
              <a:gd name="connsiteY44" fmla="*/ 93784 h 125046"/>
              <a:gd name="connsiteX45" fmla="*/ 6924431 w 8800123"/>
              <a:gd name="connsiteY45" fmla="*/ 85969 h 125046"/>
              <a:gd name="connsiteX46" fmla="*/ 7330831 w 8800123"/>
              <a:gd name="connsiteY46" fmla="*/ 78154 h 125046"/>
              <a:gd name="connsiteX47" fmla="*/ 7369908 w 8800123"/>
              <a:gd name="connsiteY47" fmla="*/ 70338 h 125046"/>
              <a:gd name="connsiteX48" fmla="*/ 7440246 w 8800123"/>
              <a:gd name="connsiteY48" fmla="*/ 62523 h 125046"/>
              <a:gd name="connsiteX49" fmla="*/ 7494954 w 8800123"/>
              <a:gd name="connsiteY49" fmla="*/ 54708 h 125046"/>
              <a:gd name="connsiteX50" fmla="*/ 7971693 w 8800123"/>
              <a:gd name="connsiteY50" fmla="*/ 62523 h 125046"/>
              <a:gd name="connsiteX51" fmla="*/ 8010769 w 8800123"/>
              <a:gd name="connsiteY51" fmla="*/ 70338 h 125046"/>
              <a:gd name="connsiteX52" fmla="*/ 8104554 w 8800123"/>
              <a:gd name="connsiteY52" fmla="*/ 78154 h 125046"/>
              <a:gd name="connsiteX53" fmla="*/ 8190523 w 8800123"/>
              <a:gd name="connsiteY53" fmla="*/ 93784 h 125046"/>
              <a:gd name="connsiteX54" fmla="*/ 8526585 w 8800123"/>
              <a:gd name="connsiteY54" fmla="*/ 109415 h 125046"/>
              <a:gd name="connsiteX55" fmla="*/ 8800123 w 8800123"/>
              <a:gd name="connsiteY55" fmla="*/ 109415 h 12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00123" h="125046">
                <a:moveTo>
                  <a:pt x="0" y="78154"/>
                </a:moveTo>
                <a:cubicBezTo>
                  <a:pt x="152561" y="118836"/>
                  <a:pt x="76891" y="112296"/>
                  <a:pt x="226646" y="101600"/>
                </a:cubicBezTo>
                <a:cubicBezTo>
                  <a:pt x="282850" y="82864"/>
                  <a:pt x="212678" y="105590"/>
                  <a:pt x="281354" y="85969"/>
                </a:cubicBezTo>
                <a:cubicBezTo>
                  <a:pt x="289275" y="83706"/>
                  <a:pt x="296575" y="78624"/>
                  <a:pt x="304800" y="78154"/>
                </a:cubicBezTo>
                <a:cubicBezTo>
                  <a:pt x="388069" y="73396"/>
                  <a:pt x="471529" y="72943"/>
                  <a:pt x="554893" y="70338"/>
                </a:cubicBezTo>
                <a:cubicBezTo>
                  <a:pt x="707771" y="51229"/>
                  <a:pt x="527685" y="70338"/>
                  <a:pt x="828431" y="70338"/>
                </a:cubicBezTo>
                <a:cubicBezTo>
                  <a:pt x="1002994" y="70338"/>
                  <a:pt x="1177518" y="65128"/>
                  <a:pt x="1352062" y="62523"/>
                </a:cubicBezTo>
                <a:cubicBezTo>
                  <a:pt x="1510310" y="30875"/>
                  <a:pt x="1386333" y="52731"/>
                  <a:pt x="1758462" y="62523"/>
                </a:cubicBezTo>
                <a:lnTo>
                  <a:pt x="1985108" y="70338"/>
                </a:lnTo>
                <a:cubicBezTo>
                  <a:pt x="2016370" y="72943"/>
                  <a:pt x="2047577" y="76312"/>
                  <a:pt x="2078893" y="78154"/>
                </a:cubicBezTo>
                <a:cubicBezTo>
                  <a:pt x="2436899" y="99213"/>
                  <a:pt x="2103557" y="74641"/>
                  <a:pt x="2352431" y="93784"/>
                </a:cubicBezTo>
                <a:cubicBezTo>
                  <a:pt x="2374624" y="98223"/>
                  <a:pt x="2426822" y="109415"/>
                  <a:pt x="2446216" y="109415"/>
                </a:cubicBezTo>
                <a:cubicBezTo>
                  <a:pt x="2503588" y="109415"/>
                  <a:pt x="2560841" y="104205"/>
                  <a:pt x="2618154" y="101600"/>
                </a:cubicBezTo>
                <a:cubicBezTo>
                  <a:pt x="2631180" y="98995"/>
                  <a:pt x="2644344" y="97006"/>
                  <a:pt x="2657231" y="93784"/>
                </a:cubicBezTo>
                <a:cubicBezTo>
                  <a:pt x="2693115" y="84813"/>
                  <a:pt x="2693396" y="73267"/>
                  <a:pt x="2743200" y="70338"/>
                </a:cubicBezTo>
                <a:lnTo>
                  <a:pt x="2876062" y="62523"/>
                </a:lnTo>
                <a:cubicBezTo>
                  <a:pt x="2896227" y="59642"/>
                  <a:pt x="2932389" y="57806"/>
                  <a:pt x="2954216" y="46892"/>
                </a:cubicBezTo>
                <a:cubicBezTo>
                  <a:pt x="2992419" y="27790"/>
                  <a:pt x="2961820" y="33268"/>
                  <a:pt x="3001108" y="23446"/>
                </a:cubicBezTo>
                <a:cubicBezTo>
                  <a:pt x="3057988" y="9227"/>
                  <a:pt x="3024381" y="21748"/>
                  <a:pt x="3087077" y="7815"/>
                </a:cubicBezTo>
                <a:cubicBezTo>
                  <a:pt x="3095119" y="6028"/>
                  <a:pt x="3102708" y="2605"/>
                  <a:pt x="3110523" y="0"/>
                </a:cubicBezTo>
                <a:cubicBezTo>
                  <a:pt x="3152205" y="2605"/>
                  <a:pt x="3194189" y="2172"/>
                  <a:pt x="3235569" y="7815"/>
                </a:cubicBezTo>
                <a:cubicBezTo>
                  <a:pt x="3251894" y="10041"/>
                  <a:pt x="3266004" y="22662"/>
                  <a:pt x="3282462" y="23446"/>
                </a:cubicBezTo>
                <a:cubicBezTo>
                  <a:pt x="3519493" y="34733"/>
                  <a:pt x="3391850" y="29306"/>
                  <a:pt x="3665416" y="39077"/>
                </a:cubicBezTo>
                <a:cubicBezTo>
                  <a:pt x="3771327" y="52315"/>
                  <a:pt x="3688239" y="40385"/>
                  <a:pt x="3767016" y="54708"/>
                </a:cubicBezTo>
                <a:cubicBezTo>
                  <a:pt x="3792561" y="59353"/>
                  <a:pt x="3827248" y="63904"/>
                  <a:pt x="3852985" y="70338"/>
                </a:cubicBezTo>
                <a:cubicBezTo>
                  <a:pt x="3860977" y="72336"/>
                  <a:pt x="3868510" y="75891"/>
                  <a:pt x="3876431" y="78154"/>
                </a:cubicBezTo>
                <a:cubicBezTo>
                  <a:pt x="3891124" y="82352"/>
                  <a:pt x="3933587" y="92319"/>
                  <a:pt x="3946769" y="93784"/>
                </a:cubicBezTo>
                <a:cubicBezTo>
                  <a:pt x="3980528" y="97535"/>
                  <a:pt x="4014502" y="98995"/>
                  <a:pt x="4048369" y="101600"/>
                </a:cubicBezTo>
                <a:lnTo>
                  <a:pt x="4431323" y="93784"/>
                </a:lnTo>
                <a:cubicBezTo>
                  <a:pt x="4626721" y="88431"/>
                  <a:pt x="4576044" y="87571"/>
                  <a:pt x="4736123" y="78154"/>
                </a:cubicBezTo>
                <a:lnTo>
                  <a:pt x="4884616" y="70338"/>
                </a:lnTo>
                <a:cubicBezTo>
                  <a:pt x="4902852" y="67733"/>
                  <a:pt x="4921260" y="66135"/>
                  <a:pt x="4939323" y="62523"/>
                </a:cubicBezTo>
                <a:cubicBezTo>
                  <a:pt x="4947401" y="60907"/>
                  <a:pt x="4954531" y="54708"/>
                  <a:pt x="4962769" y="54708"/>
                </a:cubicBezTo>
                <a:cubicBezTo>
                  <a:pt x="5035759" y="54708"/>
                  <a:pt x="5108656" y="59918"/>
                  <a:pt x="5181600" y="62523"/>
                </a:cubicBezTo>
                <a:cubicBezTo>
                  <a:pt x="5197231" y="67733"/>
                  <a:pt x="5212508" y="74158"/>
                  <a:pt x="5228493" y="78154"/>
                </a:cubicBezTo>
                <a:cubicBezTo>
                  <a:pt x="5238913" y="80759"/>
                  <a:pt x="5249269" y="83639"/>
                  <a:pt x="5259754" y="85969"/>
                </a:cubicBezTo>
                <a:cubicBezTo>
                  <a:pt x="5272721" y="88851"/>
                  <a:pt x="5285944" y="90562"/>
                  <a:pt x="5298831" y="93784"/>
                </a:cubicBezTo>
                <a:cubicBezTo>
                  <a:pt x="5306823" y="95782"/>
                  <a:pt x="5314356" y="99337"/>
                  <a:pt x="5322277" y="101600"/>
                </a:cubicBezTo>
                <a:cubicBezTo>
                  <a:pt x="5332605" y="104551"/>
                  <a:pt x="5343211" y="106464"/>
                  <a:pt x="5353539" y="109415"/>
                </a:cubicBezTo>
                <a:cubicBezTo>
                  <a:pt x="5361460" y="111678"/>
                  <a:pt x="5368819" y="116142"/>
                  <a:pt x="5376985" y="117231"/>
                </a:cubicBezTo>
                <a:cubicBezTo>
                  <a:pt x="5408079" y="121377"/>
                  <a:pt x="5439508" y="122441"/>
                  <a:pt x="5470769" y="125046"/>
                </a:cubicBezTo>
                <a:lnTo>
                  <a:pt x="5908431" y="117231"/>
                </a:lnTo>
                <a:lnTo>
                  <a:pt x="6174154" y="109415"/>
                </a:lnTo>
                <a:lnTo>
                  <a:pt x="6682154" y="101600"/>
                </a:lnTo>
                <a:lnTo>
                  <a:pt x="6854093" y="93784"/>
                </a:lnTo>
                <a:cubicBezTo>
                  <a:pt x="6877634" y="92265"/>
                  <a:pt x="6900853" y="86742"/>
                  <a:pt x="6924431" y="85969"/>
                </a:cubicBezTo>
                <a:cubicBezTo>
                  <a:pt x="7059850" y="81529"/>
                  <a:pt x="7195364" y="80759"/>
                  <a:pt x="7330831" y="78154"/>
                </a:cubicBezTo>
                <a:cubicBezTo>
                  <a:pt x="7343857" y="75549"/>
                  <a:pt x="7356758" y="72217"/>
                  <a:pt x="7369908" y="70338"/>
                </a:cubicBezTo>
                <a:cubicBezTo>
                  <a:pt x="7393261" y="67002"/>
                  <a:pt x="7416838" y="65449"/>
                  <a:pt x="7440246" y="62523"/>
                </a:cubicBezTo>
                <a:cubicBezTo>
                  <a:pt x="7458525" y="60238"/>
                  <a:pt x="7476718" y="57313"/>
                  <a:pt x="7494954" y="54708"/>
                </a:cubicBezTo>
                <a:lnTo>
                  <a:pt x="7971693" y="62523"/>
                </a:lnTo>
                <a:cubicBezTo>
                  <a:pt x="7984970" y="62925"/>
                  <a:pt x="7997577" y="68786"/>
                  <a:pt x="8010769" y="70338"/>
                </a:cubicBezTo>
                <a:cubicBezTo>
                  <a:pt x="8041924" y="74003"/>
                  <a:pt x="8073292" y="75549"/>
                  <a:pt x="8104554" y="78154"/>
                </a:cubicBezTo>
                <a:cubicBezTo>
                  <a:pt x="8129234" y="83090"/>
                  <a:pt x="8166238" y="90927"/>
                  <a:pt x="8190523" y="93784"/>
                </a:cubicBezTo>
                <a:cubicBezTo>
                  <a:pt x="8300278" y="106697"/>
                  <a:pt x="8419548" y="107818"/>
                  <a:pt x="8526585" y="109415"/>
                </a:cubicBezTo>
                <a:cubicBezTo>
                  <a:pt x="8617754" y="110776"/>
                  <a:pt x="8708944" y="109415"/>
                  <a:pt x="8800123" y="109415"/>
                </a:cubicBez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397F668-8F7F-45A2-AB58-5AE98518CCD3}"/>
              </a:ext>
            </a:extLst>
          </p:cNvPr>
          <p:cNvSpPr/>
          <p:nvPr/>
        </p:nvSpPr>
        <p:spPr>
          <a:xfrm>
            <a:off x="356779" y="1994511"/>
            <a:ext cx="5596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 = A - B ...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tzv. operativna dobit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0579814-141E-41D0-A05A-EADF570BD20D}"/>
              </a:ext>
            </a:extLst>
          </p:cNvPr>
          <p:cNvSpPr/>
          <p:nvPr/>
        </p:nvSpPr>
        <p:spPr>
          <a:xfrm>
            <a:off x="364098" y="2570575"/>
            <a:ext cx="5164396" cy="324000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AEC4568-E325-4806-9107-6F8EDB98C1BE}"/>
              </a:ext>
            </a:extLst>
          </p:cNvPr>
          <p:cNvSpPr/>
          <p:nvPr/>
        </p:nvSpPr>
        <p:spPr>
          <a:xfrm>
            <a:off x="408607" y="2570575"/>
            <a:ext cx="49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D) FINANCIJSKI PRIHODI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72ED4E0-FB43-4D71-B664-463918ADB884}"/>
              </a:ext>
            </a:extLst>
          </p:cNvPr>
          <p:cNvSpPr/>
          <p:nvPr/>
        </p:nvSpPr>
        <p:spPr>
          <a:xfrm>
            <a:off x="356779" y="2930615"/>
            <a:ext cx="5164396" cy="324000"/>
          </a:xfrm>
          <a:prstGeom prst="rect">
            <a:avLst/>
          </a:pr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6A4AAD-E512-47F5-B56D-392425CA4A34}"/>
              </a:ext>
            </a:extLst>
          </p:cNvPr>
          <p:cNvSpPr/>
          <p:nvPr/>
        </p:nvSpPr>
        <p:spPr>
          <a:xfrm>
            <a:off x="408607" y="2930615"/>
            <a:ext cx="49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E) FINANCIJSKI RASHODI</a:t>
            </a:r>
          </a:p>
        </p:txBody>
      </p:sp>
      <p:sp>
        <p:nvSpPr>
          <p:cNvPr id="44" name="Freeform 14">
            <a:extLst>
              <a:ext uri="{FF2B5EF4-FFF2-40B4-BE49-F238E27FC236}">
                <a16:creationId xmlns:a16="http://schemas.microsoft.com/office/drawing/2014/main" id="{46BD5F7C-D125-421B-B85B-A7216A26FA6B}"/>
              </a:ext>
            </a:extLst>
          </p:cNvPr>
          <p:cNvSpPr/>
          <p:nvPr/>
        </p:nvSpPr>
        <p:spPr>
          <a:xfrm>
            <a:off x="264591" y="3362663"/>
            <a:ext cx="5544616" cy="62523"/>
          </a:xfrm>
          <a:custGeom>
            <a:avLst/>
            <a:gdLst>
              <a:gd name="connsiteX0" fmla="*/ 0 w 8800123"/>
              <a:gd name="connsiteY0" fmla="*/ 78154 h 125046"/>
              <a:gd name="connsiteX1" fmla="*/ 226646 w 8800123"/>
              <a:gd name="connsiteY1" fmla="*/ 101600 h 125046"/>
              <a:gd name="connsiteX2" fmla="*/ 281354 w 8800123"/>
              <a:gd name="connsiteY2" fmla="*/ 85969 h 125046"/>
              <a:gd name="connsiteX3" fmla="*/ 304800 w 8800123"/>
              <a:gd name="connsiteY3" fmla="*/ 78154 h 125046"/>
              <a:gd name="connsiteX4" fmla="*/ 554893 w 8800123"/>
              <a:gd name="connsiteY4" fmla="*/ 70338 h 125046"/>
              <a:gd name="connsiteX5" fmla="*/ 828431 w 8800123"/>
              <a:gd name="connsiteY5" fmla="*/ 70338 h 125046"/>
              <a:gd name="connsiteX6" fmla="*/ 1352062 w 8800123"/>
              <a:gd name="connsiteY6" fmla="*/ 62523 h 125046"/>
              <a:gd name="connsiteX7" fmla="*/ 1758462 w 8800123"/>
              <a:gd name="connsiteY7" fmla="*/ 62523 h 125046"/>
              <a:gd name="connsiteX8" fmla="*/ 1985108 w 8800123"/>
              <a:gd name="connsiteY8" fmla="*/ 70338 h 125046"/>
              <a:gd name="connsiteX9" fmla="*/ 2078893 w 8800123"/>
              <a:gd name="connsiteY9" fmla="*/ 78154 h 125046"/>
              <a:gd name="connsiteX10" fmla="*/ 2352431 w 8800123"/>
              <a:gd name="connsiteY10" fmla="*/ 93784 h 125046"/>
              <a:gd name="connsiteX11" fmla="*/ 2446216 w 8800123"/>
              <a:gd name="connsiteY11" fmla="*/ 109415 h 125046"/>
              <a:gd name="connsiteX12" fmla="*/ 2618154 w 8800123"/>
              <a:gd name="connsiteY12" fmla="*/ 101600 h 125046"/>
              <a:gd name="connsiteX13" fmla="*/ 2657231 w 8800123"/>
              <a:gd name="connsiteY13" fmla="*/ 93784 h 125046"/>
              <a:gd name="connsiteX14" fmla="*/ 2743200 w 8800123"/>
              <a:gd name="connsiteY14" fmla="*/ 70338 h 125046"/>
              <a:gd name="connsiteX15" fmla="*/ 2876062 w 8800123"/>
              <a:gd name="connsiteY15" fmla="*/ 62523 h 125046"/>
              <a:gd name="connsiteX16" fmla="*/ 2954216 w 8800123"/>
              <a:gd name="connsiteY16" fmla="*/ 46892 h 125046"/>
              <a:gd name="connsiteX17" fmla="*/ 3001108 w 8800123"/>
              <a:gd name="connsiteY17" fmla="*/ 23446 h 125046"/>
              <a:gd name="connsiteX18" fmla="*/ 3087077 w 8800123"/>
              <a:gd name="connsiteY18" fmla="*/ 7815 h 125046"/>
              <a:gd name="connsiteX19" fmla="*/ 3110523 w 8800123"/>
              <a:gd name="connsiteY19" fmla="*/ 0 h 125046"/>
              <a:gd name="connsiteX20" fmla="*/ 3235569 w 8800123"/>
              <a:gd name="connsiteY20" fmla="*/ 7815 h 125046"/>
              <a:gd name="connsiteX21" fmla="*/ 3282462 w 8800123"/>
              <a:gd name="connsiteY21" fmla="*/ 23446 h 125046"/>
              <a:gd name="connsiteX22" fmla="*/ 3665416 w 8800123"/>
              <a:gd name="connsiteY22" fmla="*/ 39077 h 125046"/>
              <a:gd name="connsiteX23" fmla="*/ 3767016 w 8800123"/>
              <a:gd name="connsiteY23" fmla="*/ 54708 h 125046"/>
              <a:gd name="connsiteX24" fmla="*/ 3852985 w 8800123"/>
              <a:gd name="connsiteY24" fmla="*/ 70338 h 125046"/>
              <a:gd name="connsiteX25" fmla="*/ 3876431 w 8800123"/>
              <a:gd name="connsiteY25" fmla="*/ 78154 h 125046"/>
              <a:gd name="connsiteX26" fmla="*/ 3946769 w 8800123"/>
              <a:gd name="connsiteY26" fmla="*/ 93784 h 125046"/>
              <a:gd name="connsiteX27" fmla="*/ 4048369 w 8800123"/>
              <a:gd name="connsiteY27" fmla="*/ 101600 h 125046"/>
              <a:gd name="connsiteX28" fmla="*/ 4431323 w 8800123"/>
              <a:gd name="connsiteY28" fmla="*/ 93784 h 125046"/>
              <a:gd name="connsiteX29" fmla="*/ 4736123 w 8800123"/>
              <a:gd name="connsiteY29" fmla="*/ 78154 h 125046"/>
              <a:gd name="connsiteX30" fmla="*/ 4884616 w 8800123"/>
              <a:gd name="connsiteY30" fmla="*/ 70338 h 125046"/>
              <a:gd name="connsiteX31" fmla="*/ 4939323 w 8800123"/>
              <a:gd name="connsiteY31" fmla="*/ 62523 h 125046"/>
              <a:gd name="connsiteX32" fmla="*/ 4962769 w 8800123"/>
              <a:gd name="connsiteY32" fmla="*/ 54708 h 125046"/>
              <a:gd name="connsiteX33" fmla="*/ 5181600 w 8800123"/>
              <a:gd name="connsiteY33" fmla="*/ 62523 h 125046"/>
              <a:gd name="connsiteX34" fmla="*/ 5228493 w 8800123"/>
              <a:gd name="connsiteY34" fmla="*/ 78154 h 125046"/>
              <a:gd name="connsiteX35" fmla="*/ 5259754 w 8800123"/>
              <a:gd name="connsiteY35" fmla="*/ 85969 h 125046"/>
              <a:gd name="connsiteX36" fmla="*/ 5298831 w 8800123"/>
              <a:gd name="connsiteY36" fmla="*/ 93784 h 125046"/>
              <a:gd name="connsiteX37" fmla="*/ 5322277 w 8800123"/>
              <a:gd name="connsiteY37" fmla="*/ 101600 h 125046"/>
              <a:gd name="connsiteX38" fmla="*/ 5353539 w 8800123"/>
              <a:gd name="connsiteY38" fmla="*/ 109415 h 125046"/>
              <a:gd name="connsiteX39" fmla="*/ 5376985 w 8800123"/>
              <a:gd name="connsiteY39" fmla="*/ 117231 h 125046"/>
              <a:gd name="connsiteX40" fmla="*/ 5470769 w 8800123"/>
              <a:gd name="connsiteY40" fmla="*/ 125046 h 125046"/>
              <a:gd name="connsiteX41" fmla="*/ 5908431 w 8800123"/>
              <a:gd name="connsiteY41" fmla="*/ 117231 h 125046"/>
              <a:gd name="connsiteX42" fmla="*/ 6174154 w 8800123"/>
              <a:gd name="connsiteY42" fmla="*/ 109415 h 125046"/>
              <a:gd name="connsiteX43" fmla="*/ 6682154 w 8800123"/>
              <a:gd name="connsiteY43" fmla="*/ 101600 h 125046"/>
              <a:gd name="connsiteX44" fmla="*/ 6854093 w 8800123"/>
              <a:gd name="connsiteY44" fmla="*/ 93784 h 125046"/>
              <a:gd name="connsiteX45" fmla="*/ 6924431 w 8800123"/>
              <a:gd name="connsiteY45" fmla="*/ 85969 h 125046"/>
              <a:gd name="connsiteX46" fmla="*/ 7330831 w 8800123"/>
              <a:gd name="connsiteY46" fmla="*/ 78154 h 125046"/>
              <a:gd name="connsiteX47" fmla="*/ 7369908 w 8800123"/>
              <a:gd name="connsiteY47" fmla="*/ 70338 h 125046"/>
              <a:gd name="connsiteX48" fmla="*/ 7440246 w 8800123"/>
              <a:gd name="connsiteY48" fmla="*/ 62523 h 125046"/>
              <a:gd name="connsiteX49" fmla="*/ 7494954 w 8800123"/>
              <a:gd name="connsiteY49" fmla="*/ 54708 h 125046"/>
              <a:gd name="connsiteX50" fmla="*/ 7971693 w 8800123"/>
              <a:gd name="connsiteY50" fmla="*/ 62523 h 125046"/>
              <a:gd name="connsiteX51" fmla="*/ 8010769 w 8800123"/>
              <a:gd name="connsiteY51" fmla="*/ 70338 h 125046"/>
              <a:gd name="connsiteX52" fmla="*/ 8104554 w 8800123"/>
              <a:gd name="connsiteY52" fmla="*/ 78154 h 125046"/>
              <a:gd name="connsiteX53" fmla="*/ 8190523 w 8800123"/>
              <a:gd name="connsiteY53" fmla="*/ 93784 h 125046"/>
              <a:gd name="connsiteX54" fmla="*/ 8526585 w 8800123"/>
              <a:gd name="connsiteY54" fmla="*/ 109415 h 125046"/>
              <a:gd name="connsiteX55" fmla="*/ 8800123 w 8800123"/>
              <a:gd name="connsiteY55" fmla="*/ 109415 h 12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00123" h="125046">
                <a:moveTo>
                  <a:pt x="0" y="78154"/>
                </a:moveTo>
                <a:cubicBezTo>
                  <a:pt x="152561" y="118836"/>
                  <a:pt x="76891" y="112296"/>
                  <a:pt x="226646" y="101600"/>
                </a:cubicBezTo>
                <a:cubicBezTo>
                  <a:pt x="282850" y="82864"/>
                  <a:pt x="212678" y="105590"/>
                  <a:pt x="281354" y="85969"/>
                </a:cubicBezTo>
                <a:cubicBezTo>
                  <a:pt x="289275" y="83706"/>
                  <a:pt x="296575" y="78624"/>
                  <a:pt x="304800" y="78154"/>
                </a:cubicBezTo>
                <a:cubicBezTo>
                  <a:pt x="388069" y="73396"/>
                  <a:pt x="471529" y="72943"/>
                  <a:pt x="554893" y="70338"/>
                </a:cubicBezTo>
                <a:cubicBezTo>
                  <a:pt x="707771" y="51229"/>
                  <a:pt x="527685" y="70338"/>
                  <a:pt x="828431" y="70338"/>
                </a:cubicBezTo>
                <a:cubicBezTo>
                  <a:pt x="1002994" y="70338"/>
                  <a:pt x="1177518" y="65128"/>
                  <a:pt x="1352062" y="62523"/>
                </a:cubicBezTo>
                <a:cubicBezTo>
                  <a:pt x="1510310" y="30875"/>
                  <a:pt x="1386333" y="52731"/>
                  <a:pt x="1758462" y="62523"/>
                </a:cubicBezTo>
                <a:lnTo>
                  <a:pt x="1985108" y="70338"/>
                </a:lnTo>
                <a:cubicBezTo>
                  <a:pt x="2016370" y="72943"/>
                  <a:pt x="2047577" y="76312"/>
                  <a:pt x="2078893" y="78154"/>
                </a:cubicBezTo>
                <a:cubicBezTo>
                  <a:pt x="2436899" y="99213"/>
                  <a:pt x="2103557" y="74641"/>
                  <a:pt x="2352431" y="93784"/>
                </a:cubicBezTo>
                <a:cubicBezTo>
                  <a:pt x="2374624" y="98223"/>
                  <a:pt x="2426822" y="109415"/>
                  <a:pt x="2446216" y="109415"/>
                </a:cubicBezTo>
                <a:cubicBezTo>
                  <a:pt x="2503588" y="109415"/>
                  <a:pt x="2560841" y="104205"/>
                  <a:pt x="2618154" y="101600"/>
                </a:cubicBezTo>
                <a:cubicBezTo>
                  <a:pt x="2631180" y="98995"/>
                  <a:pt x="2644344" y="97006"/>
                  <a:pt x="2657231" y="93784"/>
                </a:cubicBezTo>
                <a:cubicBezTo>
                  <a:pt x="2693115" y="84813"/>
                  <a:pt x="2693396" y="73267"/>
                  <a:pt x="2743200" y="70338"/>
                </a:cubicBezTo>
                <a:lnTo>
                  <a:pt x="2876062" y="62523"/>
                </a:lnTo>
                <a:cubicBezTo>
                  <a:pt x="2896227" y="59642"/>
                  <a:pt x="2932389" y="57806"/>
                  <a:pt x="2954216" y="46892"/>
                </a:cubicBezTo>
                <a:cubicBezTo>
                  <a:pt x="2992419" y="27790"/>
                  <a:pt x="2961820" y="33268"/>
                  <a:pt x="3001108" y="23446"/>
                </a:cubicBezTo>
                <a:cubicBezTo>
                  <a:pt x="3057988" y="9227"/>
                  <a:pt x="3024381" y="21748"/>
                  <a:pt x="3087077" y="7815"/>
                </a:cubicBezTo>
                <a:cubicBezTo>
                  <a:pt x="3095119" y="6028"/>
                  <a:pt x="3102708" y="2605"/>
                  <a:pt x="3110523" y="0"/>
                </a:cubicBezTo>
                <a:cubicBezTo>
                  <a:pt x="3152205" y="2605"/>
                  <a:pt x="3194189" y="2172"/>
                  <a:pt x="3235569" y="7815"/>
                </a:cubicBezTo>
                <a:cubicBezTo>
                  <a:pt x="3251894" y="10041"/>
                  <a:pt x="3266004" y="22662"/>
                  <a:pt x="3282462" y="23446"/>
                </a:cubicBezTo>
                <a:cubicBezTo>
                  <a:pt x="3519493" y="34733"/>
                  <a:pt x="3391850" y="29306"/>
                  <a:pt x="3665416" y="39077"/>
                </a:cubicBezTo>
                <a:cubicBezTo>
                  <a:pt x="3771327" y="52315"/>
                  <a:pt x="3688239" y="40385"/>
                  <a:pt x="3767016" y="54708"/>
                </a:cubicBezTo>
                <a:cubicBezTo>
                  <a:pt x="3792561" y="59353"/>
                  <a:pt x="3827248" y="63904"/>
                  <a:pt x="3852985" y="70338"/>
                </a:cubicBezTo>
                <a:cubicBezTo>
                  <a:pt x="3860977" y="72336"/>
                  <a:pt x="3868510" y="75891"/>
                  <a:pt x="3876431" y="78154"/>
                </a:cubicBezTo>
                <a:cubicBezTo>
                  <a:pt x="3891124" y="82352"/>
                  <a:pt x="3933587" y="92319"/>
                  <a:pt x="3946769" y="93784"/>
                </a:cubicBezTo>
                <a:cubicBezTo>
                  <a:pt x="3980528" y="97535"/>
                  <a:pt x="4014502" y="98995"/>
                  <a:pt x="4048369" y="101600"/>
                </a:cubicBezTo>
                <a:lnTo>
                  <a:pt x="4431323" y="93784"/>
                </a:lnTo>
                <a:cubicBezTo>
                  <a:pt x="4626721" y="88431"/>
                  <a:pt x="4576044" y="87571"/>
                  <a:pt x="4736123" y="78154"/>
                </a:cubicBezTo>
                <a:lnTo>
                  <a:pt x="4884616" y="70338"/>
                </a:lnTo>
                <a:cubicBezTo>
                  <a:pt x="4902852" y="67733"/>
                  <a:pt x="4921260" y="66135"/>
                  <a:pt x="4939323" y="62523"/>
                </a:cubicBezTo>
                <a:cubicBezTo>
                  <a:pt x="4947401" y="60907"/>
                  <a:pt x="4954531" y="54708"/>
                  <a:pt x="4962769" y="54708"/>
                </a:cubicBezTo>
                <a:cubicBezTo>
                  <a:pt x="5035759" y="54708"/>
                  <a:pt x="5108656" y="59918"/>
                  <a:pt x="5181600" y="62523"/>
                </a:cubicBezTo>
                <a:cubicBezTo>
                  <a:pt x="5197231" y="67733"/>
                  <a:pt x="5212508" y="74158"/>
                  <a:pt x="5228493" y="78154"/>
                </a:cubicBezTo>
                <a:cubicBezTo>
                  <a:pt x="5238913" y="80759"/>
                  <a:pt x="5249269" y="83639"/>
                  <a:pt x="5259754" y="85969"/>
                </a:cubicBezTo>
                <a:cubicBezTo>
                  <a:pt x="5272721" y="88851"/>
                  <a:pt x="5285944" y="90562"/>
                  <a:pt x="5298831" y="93784"/>
                </a:cubicBezTo>
                <a:cubicBezTo>
                  <a:pt x="5306823" y="95782"/>
                  <a:pt x="5314356" y="99337"/>
                  <a:pt x="5322277" y="101600"/>
                </a:cubicBezTo>
                <a:cubicBezTo>
                  <a:pt x="5332605" y="104551"/>
                  <a:pt x="5343211" y="106464"/>
                  <a:pt x="5353539" y="109415"/>
                </a:cubicBezTo>
                <a:cubicBezTo>
                  <a:pt x="5361460" y="111678"/>
                  <a:pt x="5368819" y="116142"/>
                  <a:pt x="5376985" y="117231"/>
                </a:cubicBezTo>
                <a:cubicBezTo>
                  <a:pt x="5408079" y="121377"/>
                  <a:pt x="5439508" y="122441"/>
                  <a:pt x="5470769" y="125046"/>
                </a:cubicBezTo>
                <a:lnTo>
                  <a:pt x="5908431" y="117231"/>
                </a:lnTo>
                <a:lnTo>
                  <a:pt x="6174154" y="109415"/>
                </a:lnTo>
                <a:lnTo>
                  <a:pt x="6682154" y="101600"/>
                </a:lnTo>
                <a:lnTo>
                  <a:pt x="6854093" y="93784"/>
                </a:lnTo>
                <a:cubicBezTo>
                  <a:pt x="6877634" y="92265"/>
                  <a:pt x="6900853" y="86742"/>
                  <a:pt x="6924431" y="85969"/>
                </a:cubicBezTo>
                <a:cubicBezTo>
                  <a:pt x="7059850" y="81529"/>
                  <a:pt x="7195364" y="80759"/>
                  <a:pt x="7330831" y="78154"/>
                </a:cubicBezTo>
                <a:cubicBezTo>
                  <a:pt x="7343857" y="75549"/>
                  <a:pt x="7356758" y="72217"/>
                  <a:pt x="7369908" y="70338"/>
                </a:cubicBezTo>
                <a:cubicBezTo>
                  <a:pt x="7393261" y="67002"/>
                  <a:pt x="7416838" y="65449"/>
                  <a:pt x="7440246" y="62523"/>
                </a:cubicBezTo>
                <a:cubicBezTo>
                  <a:pt x="7458525" y="60238"/>
                  <a:pt x="7476718" y="57313"/>
                  <a:pt x="7494954" y="54708"/>
                </a:cubicBezTo>
                <a:lnTo>
                  <a:pt x="7971693" y="62523"/>
                </a:lnTo>
                <a:cubicBezTo>
                  <a:pt x="7984970" y="62925"/>
                  <a:pt x="7997577" y="68786"/>
                  <a:pt x="8010769" y="70338"/>
                </a:cubicBezTo>
                <a:cubicBezTo>
                  <a:pt x="8041924" y="74003"/>
                  <a:pt x="8073292" y="75549"/>
                  <a:pt x="8104554" y="78154"/>
                </a:cubicBezTo>
                <a:cubicBezTo>
                  <a:pt x="8129234" y="83090"/>
                  <a:pt x="8166238" y="90927"/>
                  <a:pt x="8190523" y="93784"/>
                </a:cubicBezTo>
                <a:cubicBezTo>
                  <a:pt x="8300278" y="106697"/>
                  <a:pt x="8419548" y="107818"/>
                  <a:pt x="8526585" y="109415"/>
                </a:cubicBezTo>
                <a:cubicBezTo>
                  <a:pt x="8617754" y="110776"/>
                  <a:pt x="8708944" y="109415"/>
                  <a:pt x="8800123" y="109415"/>
                </a:cubicBez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0F90B7B-1962-4F37-9FF3-CA71C1373A17}"/>
              </a:ext>
            </a:extLst>
          </p:cNvPr>
          <p:cNvSpPr/>
          <p:nvPr/>
        </p:nvSpPr>
        <p:spPr>
          <a:xfrm>
            <a:off x="356779" y="3362663"/>
            <a:ext cx="6388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 = C + D - E </a:t>
            </a:r>
          </a:p>
        </p:txBody>
      </p:sp>
      <p:sp>
        <p:nvSpPr>
          <p:cNvPr id="46" name="Freeform 17">
            <a:extLst>
              <a:ext uri="{FF2B5EF4-FFF2-40B4-BE49-F238E27FC236}">
                <a16:creationId xmlns:a16="http://schemas.microsoft.com/office/drawing/2014/main" id="{542413C8-E2C7-496F-8564-F314FEE07476}"/>
              </a:ext>
            </a:extLst>
          </p:cNvPr>
          <p:cNvSpPr/>
          <p:nvPr/>
        </p:nvSpPr>
        <p:spPr>
          <a:xfrm>
            <a:off x="264591" y="5647309"/>
            <a:ext cx="5544616" cy="62523"/>
          </a:xfrm>
          <a:custGeom>
            <a:avLst/>
            <a:gdLst>
              <a:gd name="connsiteX0" fmla="*/ 0 w 8800123"/>
              <a:gd name="connsiteY0" fmla="*/ 78154 h 125046"/>
              <a:gd name="connsiteX1" fmla="*/ 226646 w 8800123"/>
              <a:gd name="connsiteY1" fmla="*/ 101600 h 125046"/>
              <a:gd name="connsiteX2" fmla="*/ 281354 w 8800123"/>
              <a:gd name="connsiteY2" fmla="*/ 85969 h 125046"/>
              <a:gd name="connsiteX3" fmla="*/ 304800 w 8800123"/>
              <a:gd name="connsiteY3" fmla="*/ 78154 h 125046"/>
              <a:gd name="connsiteX4" fmla="*/ 554893 w 8800123"/>
              <a:gd name="connsiteY4" fmla="*/ 70338 h 125046"/>
              <a:gd name="connsiteX5" fmla="*/ 828431 w 8800123"/>
              <a:gd name="connsiteY5" fmla="*/ 70338 h 125046"/>
              <a:gd name="connsiteX6" fmla="*/ 1352062 w 8800123"/>
              <a:gd name="connsiteY6" fmla="*/ 62523 h 125046"/>
              <a:gd name="connsiteX7" fmla="*/ 1758462 w 8800123"/>
              <a:gd name="connsiteY7" fmla="*/ 62523 h 125046"/>
              <a:gd name="connsiteX8" fmla="*/ 1985108 w 8800123"/>
              <a:gd name="connsiteY8" fmla="*/ 70338 h 125046"/>
              <a:gd name="connsiteX9" fmla="*/ 2078893 w 8800123"/>
              <a:gd name="connsiteY9" fmla="*/ 78154 h 125046"/>
              <a:gd name="connsiteX10" fmla="*/ 2352431 w 8800123"/>
              <a:gd name="connsiteY10" fmla="*/ 93784 h 125046"/>
              <a:gd name="connsiteX11" fmla="*/ 2446216 w 8800123"/>
              <a:gd name="connsiteY11" fmla="*/ 109415 h 125046"/>
              <a:gd name="connsiteX12" fmla="*/ 2618154 w 8800123"/>
              <a:gd name="connsiteY12" fmla="*/ 101600 h 125046"/>
              <a:gd name="connsiteX13" fmla="*/ 2657231 w 8800123"/>
              <a:gd name="connsiteY13" fmla="*/ 93784 h 125046"/>
              <a:gd name="connsiteX14" fmla="*/ 2743200 w 8800123"/>
              <a:gd name="connsiteY14" fmla="*/ 70338 h 125046"/>
              <a:gd name="connsiteX15" fmla="*/ 2876062 w 8800123"/>
              <a:gd name="connsiteY15" fmla="*/ 62523 h 125046"/>
              <a:gd name="connsiteX16" fmla="*/ 2954216 w 8800123"/>
              <a:gd name="connsiteY16" fmla="*/ 46892 h 125046"/>
              <a:gd name="connsiteX17" fmla="*/ 3001108 w 8800123"/>
              <a:gd name="connsiteY17" fmla="*/ 23446 h 125046"/>
              <a:gd name="connsiteX18" fmla="*/ 3087077 w 8800123"/>
              <a:gd name="connsiteY18" fmla="*/ 7815 h 125046"/>
              <a:gd name="connsiteX19" fmla="*/ 3110523 w 8800123"/>
              <a:gd name="connsiteY19" fmla="*/ 0 h 125046"/>
              <a:gd name="connsiteX20" fmla="*/ 3235569 w 8800123"/>
              <a:gd name="connsiteY20" fmla="*/ 7815 h 125046"/>
              <a:gd name="connsiteX21" fmla="*/ 3282462 w 8800123"/>
              <a:gd name="connsiteY21" fmla="*/ 23446 h 125046"/>
              <a:gd name="connsiteX22" fmla="*/ 3665416 w 8800123"/>
              <a:gd name="connsiteY22" fmla="*/ 39077 h 125046"/>
              <a:gd name="connsiteX23" fmla="*/ 3767016 w 8800123"/>
              <a:gd name="connsiteY23" fmla="*/ 54708 h 125046"/>
              <a:gd name="connsiteX24" fmla="*/ 3852985 w 8800123"/>
              <a:gd name="connsiteY24" fmla="*/ 70338 h 125046"/>
              <a:gd name="connsiteX25" fmla="*/ 3876431 w 8800123"/>
              <a:gd name="connsiteY25" fmla="*/ 78154 h 125046"/>
              <a:gd name="connsiteX26" fmla="*/ 3946769 w 8800123"/>
              <a:gd name="connsiteY26" fmla="*/ 93784 h 125046"/>
              <a:gd name="connsiteX27" fmla="*/ 4048369 w 8800123"/>
              <a:gd name="connsiteY27" fmla="*/ 101600 h 125046"/>
              <a:gd name="connsiteX28" fmla="*/ 4431323 w 8800123"/>
              <a:gd name="connsiteY28" fmla="*/ 93784 h 125046"/>
              <a:gd name="connsiteX29" fmla="*/ 4736123 w 8800123"/>
              <a:gd name="connsiteY29" fmla="*/ 78154 h 125046"/>
              <a:gd name="connsiteX30" fmla="*/ 4884616 w 8800123"/>
              <a:gd name="connsiteY30" fmla="*/ 70338 h 125046"/>
              <a:gd name="connsiteX31" fmla="*/ 4939323 w 8800123"/>
              <a:gd name="connsiteY31" fmla="*/ 62523 h 125046"/>
              <a:gd name="connsiteX32" fmla="*/ 4962769 w 8800123"/>
              <a:gd name="connsiteY32" fmla="*/ 54708 h 125046"/>
              <a:gd name="connsiteX33" fmla="*/ 5181600 w 8800123"/>
              <a:gd name="connsiteY33" fmla="*/ 62523 h 125046"/>
              <a:gd name="connsiteX34" fmla="*/ 5228493 w 8800123"/>
              <a:gd name="connsiteY34" fmla="*/ 78154 h 125046"/>
              <a:gd name="connsiteX35" fmla="*/ 5259754 w 8800123"/>
              <a:gd name="connsiteY35" fmla="*/ 85969 h 125046"/>
              <a:gd name="connsiteX36" fmla="*/ 5298831 w 8800123"/>
              <a:gd name="connsiteY36" fmla="*/ 93784 h 125046"/>
              <a:gd name="connsiteX37" fmla="*/ 5322277 w 8800123"/>
              <a:gd name="connsiteY37" fmla="*/ 101600 h 125046"/>
              <a:gd name="connsiteX38" fmla="*/ 5353539 w 8800123"/>
              <a:gd name="connsiteY38" fmla="*/ 109415 h 125046"/>
              <a:gd name="connsiteX39" fmla="*/ 5376985 w 8800123"/>
              <a:gd name="connsiteY39" fmla="*/ 117231 h 125046"/>
              <a:gd name="connsiteX40" fmla="*/ 5470769 w 8800123"/>
              <a:gd name="connsiteY40" fmla="*/ 125046 h 125046"/>
              <a:gd name="connsiteX41" fmla="*/ 5908431 w 8800123"/>
              <a:gd name="connsiteY41" fmla="*/ 117231 h 125046"/>
              <a:gd name="connsiteX42" fmla="*/ 6174154 w 8800123"/>
              <a:gd name="connsiteY42" fmla="*/ 109415 h 125046"/>
              <a:gd name="connsiteX43" fmla="*/ 6682154 w 8800123"/>
              <a:gd name="connsiteY43" fmla="*/ 101600 h 125046"/>
              <a:gd name="connsiteX44" fmla="*/ 6854093 w 8800123"/>
              <a:gd name="connsiteY44" fmla="*/ 93784 h 125046"/>
              <a:gd name="connsiteX45" fmla="*/ 6924431 w 8800123"/>
              <a:gd name="connsiteY45" fmla="*/ 85969 h 125046"/>
              <a:gd name="connsiteX46" fmla="*/ 7330831 w 8800123"/>
              <a:gd name="connsiteY46" fmla="*/ 78154 h 125046"/>
              <a:gd name="connsiteX47" fmla="*/ 7369908 w 8800123"/>
              <a:gd name="connsiteY47" fmla="*/ 70338 h 125046"/>
              <a:gd name="connsiteX48" fmla="*/ 7440246 w 8800123"/>
              <a:gd name="connsiteY48" fmla="*/ 62523 h 125046"/>
              <a:gd name="connsiteX49" fmla="*/ 7494954 w 8800123"/>
              <a:gd name="connsiteY49" fmla="*/ 54708 h 125046"/>
              <a:gd name="connsiteX50" fmla="*/ 7971693 w 8800123"/>
              <a:gd name="connsiteY50" fmla="*/ 62523 h 125046"/>
              <a:gd name="connsiteX51" fmla="*/ 8010769 w 8800123"/>
              <a:gd name="connsiteY51" fmla="*/ 70338 h 125046"/>
              <a:gd name="connsiteX52" fmla="*/ 8104554 w 8800123"/>
              <a:gd name="connsiteY52" fmla="*/ 78154 h 125046"/>
              <a:gd name="connsiteX53" fmla="*/ 8190523 w 8800123"/>
              <a:gd name="connsiteY53" fmla="*/ 93784 h 125046"/>
              <a:gd name="connsiteX54" fmla="*/ 8526585 w 8800123"/>
              <a:gd name="connsiteY54" fmla="*/ 109415 h 125046"/>
              <a:gd name="connsiteX55" fmla="*/ 8800123 w 8800123"/>
              <a:gd name="connsiteY55" fmla="*/ 109415 h 12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00123" h="125046">
                <a:moveTo>
                  <a:pt x="0" y="78154"/>
                </a:moveTo>
                <a:cubicBezTo>
                  <a:pt x="152561" y="118836"/>
                  <a:pt x="76891" y="112296"/>
                  <a:pt x="226646" y="101600"/>
                </a:cubicBezTo>
                <a:cubicBezTo>
                  <a:pt x="282850" y="82864"/>
                  <a:pt x="212678" y="105590"/>
                  <a:pt x="281354" y="85969"/>
                </a:cubicBezTo>
                <a:cubicBezTo>
                  <a:pt x="289275" y="83706"/>
                  <a:pt x="296575" y="78624"/>
                  <a:pt x="304800" y="78154"/>
                </a:cubicBezTo>
                <a:cubicBezTo>
                  <a:pt x="388069" y="73396"/>
                  <a:pt x="471529" y="72943"/>
                  <a:pt x="554893" y="70338"/>
                </a:cubicBezTo>
                <a:cubicBezTo>
                  <a:pt x="707771" y="51229"/>
                  <a:pt x="527685" y="70338"/>
                  <a:pt x="828431" y="70338"/>
                </a:cubicBezTo>
                <a:cubicBezTo>
                  <a:pt x="1002994" y="70338"/>
                  <a:pt x="1177518" y="65128"/>
                  <a:pt x="1352062" y="62523"/>
                </a:cubicBezTo>
                <a:cubicBezTo>
                  <a:pt x="1510310" y="30875"/>
                  <a:pt x="1386333" y="52731"/>
                  <a:pt x="1758462" y="62523"/>
                </a:cubicBezTo>
                <a:lnTo>
                  <a:pt x="1985108" y="70338"/>
                </a:lnTo>
                <a:cubicBezTo>
                  <a:pt x="2016370" y="72943"/>
                  <a:pt x="2047577" y="76312"/>
                  <a:pt x="2078893" y="78154"/>
                </a:cubicBezTo>
                <a:cubicBezTo>
                  <a:pt x="2436899" y="99213"/>
                  <a:pt x="2103557" y="74641"/>
                  <a:pt x="2352431" y="93784"/>
                </a:cubicBezTo>
                <a:cubicBezTo>
                  <a:pt x="2374624" y="98223"/>
                  <a:pt x="2426822" y="109415"/>
                  <a:pt x="2446216" y="109415"/>
                </a:cubicBezTo>
                <a:cubicBezTo>
                  <a:pt x="2503588" y="109415"/>
                  <a:pt x="2560841" y="104205"/>
                  <a:pt x="2618154" y="101600"/>
                </a:cubicBezTo>
                <a:cubicBezTo>
                  <a:pt x="2631180" y="98995"/>
                  <a:pt x="2644344" y="97006"/>
                  <a:pt x="2657231" y="93784"/>
                </a:cubicBezTo>
                <a:cubicBezTo>
                  <a:pt x="2693115" y="84813"/>
                  <a:pt x="2693396" y="73267"/>
                  <a:pt x="2743200" y="70338"/>
                </a:cubicBezTo>
                <a:lnTo>
                  <a:pt x="2876062" y="62523"/>
                </a:lnTo>
                <a:cubicBezTo>
                  <a:pt x="2896227" y="59642"/>
                  <a:pt x="2932389" y="57806"/>
                  <a:pt x="2954216" y="46892"/>
                </a:cubicBezTo>
                <a:cubicBezTo>
                  <a:pt x="2992419" y="27790"/>
                  <a:pt x="2961820" y="33268"/>
                  <a:pt x="3001108" y="23446"/>
                </a:cubicBezTo>
                <a:cubicBezTo>
                  <a:pt x="3057988" y="9227"/>
                  <a:pt x="3024381" y="21748"/>
                  <a:pt x="3087077" y="7815"/>
                </a:cubicBezTo>
                <a:cubicBezTo>
                  <a:pt x="3095119" y="6028"/>
                  <a:pt x="3102708" y="2605"/>
                  <a:pt x="3110523" y="0"/>
                </a:cubicBezTo>
                <a:cubicBezTo>
                  <a:pt x="3152205" y="2605"/>
                  <a:pt x="3194189" y="2172"/>
                  <a:pt x="3235569" y="7815"/>
                </a:cubicBezTo>
                <a:cubicBezTo>
                  <a:pt x="3251894" y="10041"/>
                  <a:pt x="3266004" y="22662"/>
                  <a:pt x="3282462" y="23446"/>
                </a:cubicBezTo>
                <a:cubicBezTo>
                  <a:pt x="3519493" y="34733"/>
                  <a:pt x="3391850" y="29306"/>
                  <a:pt x="3665416" y="39077"/>
                </a:cubicBezTo>
                <a:cubicBezTo>
                  <a:pt x="3771327" y="52315"/>
                  <a:pt x="3688239" y="40385"/>
                  <a:pt x="3767016" y="54708"/>
                </a:cubicBezTo>
                <a:cubicBezTo>
                  <a:pt x="3792561" y="59353"/>
                  <a:pt x="3827248" y="63904"/>
                  <a:pt x="3852985" y="70338"/>
                </a:cubicBezTo>
                <a:cubicBezTo>
                  <a:pt x="3860977" y="72336"/>
                  <a:pt x="3868510" y="75891"/>
                  <a:pt x="3876431" y="78154"/>
                </a:cubicBezTo>
                <a:cubicBezTo>
                  <a:pt x="3891124" y="82352"/>
                  <a:pt x="3933587" y="92319"/>
                  <a:pt x="3946769" y="93784"/>
                </a:cubicBezTo>
                <a:cubicBezTo>
                  <a:pt x="3980528" y="97535"/>
                  <a:pt x="4014502" y="98995"/>
                  <a:pt x="4048369" y="101600"/>
                </a:cubicBezTo>
                <a:lnTo>
                  <a:pt x="4431323" y="93784"/>
                </a:lnTo>
                <a:cubicBezTo>
                  <a:pt x="4626721" y="88431"/>
                  <a:pt x="4576044" y="87571"/>
                  <a:pt x="4736123" y="78154"/>
                </a:cubicBezTo>
                <a:lnTo>
                  <a:pt x="4884616" y="70338"/>
                </a:lnTo>
                <a:cubicBezTo>
                  <a:pt x="4902852" y="67733"/>
                  <a:pt x="4921260" y="66135"/>
                  <a:pt x="4939323" y="62523"/>
                </a:cubicBezTo>
                <a:cubicBezTo>
                  <a:pt x="4947401" y="60907"/>
                  <a:pt x="4954531" y="54708"/>
                  <a:pt x="4962769" y="54708"/>
                </a:cubicBezTo>
                <a:cubicBezTo>
                  <a:pt x="5035759" y="54708"/>
                  <a:pt x="5108656" y="59918"/>
                  <a:pt x="5181600" y="62523"/>
                </a:cubicBezTo>
                <a:cubicBezTo>
                  <a:pt x="5197231" y="67733"/>
                  <a:pt x="5212508" y="74158"/>
                  <a:pt x="5228493" y="78154"/>
                </a:cubicBezTo>
                <a:cubicBezTo>
                  <a:pt x="5238913" y="80759"/>
                  <a:pt x="5249269" y="83639"/>
                  <a:pt x="5259754" y="85969"/>
                </a:cubicBezTo>
                <a:cubicBezTo>
                  <a:pt x="5272721" y="88851"/>
                  <a:pt x="5285944" y="90562"/>
                  <a:pt x="5298831" y="93784"/>
                </a:cubicBezTo>
                <a:cubicBezTo>
                  <a:pt x="5306823" y="95782"/>
                  <a:pt x="5314356" y="99337"/>
                  <a:pt x="5322277" y="101600"/>
                </a:cubicBezTo>
                <a:cubicBezTo>
                  <a:pt x="5332605" y="104551"/>
                  <a:pt x="5343211" y="106464"/>
                  <a:pt x="5353539" y="109415"/>
                </a:cubicBezTo>
                <a:cubicBezTo>
                  <a:pt x="5361460" y="111678"/>
                  <a:pt x="5368819" y="116142"/>
                  <a:pt x="5376985" y="117231"/>
                </a:cubicBezTo>
                <a:cubicBezTo>
                  <a:pt x="5408079" y="121377"/>
                  <a:pt x="5439508" y="122441"/>
                  <a:pt x="5470769" y="125046"/>
                </a:cubicBezTo>
                <a:lnTo>
                  <a:pt x="5908431" y="117231"/>
                </a:lnTo>
                <a:lnTo>
                  <a:pt x="6174154" y="109415"/>
                </a:lnTo>
                <a:lnTo>
                  <a:pt x="6682154" y="101600"/>
                </a:lnTo>
                <a:lnTo>
                  <a:pt x="6854093" y="93784"/>
                </a:lnTo>
                <a:cubicBezTo>
                  <a:pt x="6877634" y="92265"/>
                  <a:pt x="6900853" y="86742"/>
                  <a:pt x="6924431" y="85969"/>
                </a:cubicBezTo>
                <a:cubicBezTo>
                  <a:pt x="7059850" y="81529"/>
                  <a:pt x="7195364" y="80759"/>
                  <a:pt x="7330831" y="78154"/>
                </a:cubicBezTo>
                <a:cubicBezTo>
                  <a:pt x="7343857" y="75549"/>
                  <a:pt x="7356758" y="72217"/>
                  <a:pt x="7369908" y="70338"/>
                </a:cubicBezTo>
                <a:cubicBezTo>
                  <a:pt x="7393261" y="67002"/>
                  <a:pt x="7416838" y="65449"/>
                  <a:pt x="7440246" y="62523"/>
                </a:cubicBezTo>
                <a:cubicBezTo>
                  <a:pt x="7458525" y="60238"/>
                  <a:pt x="7476718" y="57313"/>
                  <a:pt x="7494954" y="54708"/>
                </a:cubicBezTo>
                <a:lnTo>
                  <a:pt x="7971693" y="62523"/>
                </a:lnTo>
                <a:cubicBezTo>
                  <a:pt x="7984970" y="62925"/>
                  <a:pt x="7997577" y="68786"/>
                  <a:pt x="8010769" y="70338"/>
                </a:cubicBezTo>
                <a:cubicBezTo>
                  <a:pt x="8041924" y="74003"/>
                  <a:pt x="8073292" y="75549"/>
                  <a:pt x="8104554" y="78154"/>
                </a:cubicBezTo>
                <a:cubicBezTo>
                  <a:pt x="8129234" y="83090"/>
                  <a:pt x="8166238" y="90927"/>
                  <a:pt x="8190523" y="93784"/>
                </a:cubicBezTo>
                <a:cubicBezTo>
                  <a:pt x="8300278" y="106697"/>
                  <a:pt x="8419548" y="107818"/>
                  <a:pt x="8526585" y="109415"/>
                </a:cubicBezTo>
                <a:cubicBezTo>
                  <a:pt x="8617754" y="110776"/>
                  <a:pt x="8708944" y="109415"/>
                  <a:pt x="8800123" y="109415"/>
                </a:cubicBez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2A1E668-8C56-470F-BE83-53FE31C83D7D}"/>
              </a:ext>
            </a:extLst>
          </p:cNvPr>
          <p:cNvSpPr/>
          <p:nvPr/>
        </p:nvSpPr>
        <p:spPr>
          <a:xfrm>
            <a:off x="356779" y="5698857"/>
            <a:ext cx="6388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NETO DOBIT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2F066FE-26FB-4F5A-BBB8-03BE49E687C9}"/>
              </a:ext>
            </a:extLst>
          </p:cNvPr>
          <p:cNvSpPr/>
          <p:nvPr/>
        </p:nvSpPr>
        <p:spPr>
          <a:xfrm>
            <a:off x="336567" y="5257517"/>
            <a:ext cx="1659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Porez na dobit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6BDCB7-75F9-4F75-9AB1-9FD1685CD282}"/>
              </a:ext>
            </a:extLst>
          </p:cNvPr>
          <p:cNvSpPr/>
          <p:nvPr/>
        </p:nvSpPr>
        <p:spPr>
          <a:xfrm>
            <a:off x="363920" y="5302849"/>
            <a:ext cx="5164396" cy="324000"/>
          </a:xfrm>
          <a:prstGeom prst="rect">
            <a:avLst/>
          </a:pr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2F64D73-77FE-47F6-8C1C-9C92EE6124DE}"/>
              </a:ext>
            </a:extLst>
          </p:cNvPr>
          <p:cNvSpPr/>
          <p:nvPr/>
        </p:nvSpPr>
        <p:spPr>
          <a:xfrm>
            <a:off x="364098" y="3938727"/>
            <a:ext cx="5164396" cy="324000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5F2E610-1066-4377-9B66-9A5880B249FC}"/>
              </a:ext>
            </a:extLst>
          </p:cNvPr>
          <p:cNvSpPr/>
          <p:nvPr/>
        </p:nvSpPr>
        <p:spPr>
          <a:xfrm>
            <a:off x="415926" y="3938727"/>
            <a:ext cx="49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G) IZVANREDNI PRIHODI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4B3403-F720-42F4-A438-5C5C399B193E}"/>
              </a:ext>
            </a:extLst>
          </p:cNvPr>
          <p:cNvSpPr/>
          <p:nvPr/>
        </p:nvSpPr>
        <p:spPr>
          <a:xfrm>
            <a:off x="356779" y="4298767"/>
            <a:ext cx="5164396" cy="324000"/>
          </a:xfrm>
          <a:prstGeom prst="rect">
            <a:avLst/>
          </a:pr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E8FCC91-D9A5-4DB5-9D3B-296C0D14A8A4}"/>
              </a:ext>
            </a:extLst>
          </p:cNvPr>
          <p:cNvSpPr/>
          <p:nvPr/>
        </p:nvSpPr>
        <p:spPr>
          <a:xfrm>
            <a:off x="408607" y="4298767"/>
            <a:ext cx="49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H) IZVANREDNI RASHODI</a:t>
            </a:r>
          </a:p>
        </p:txBody>
      </p:sp>
      <p:sp>
        <p:nvSpPr>
          <p:cNvPr id="54" name="Freeform 31">
            <a:extLst>
              <a:ext uri="{FF2B5EF4-FFF2-40B4-BE49-F238E27FC236}">
                <a16:creationId xmlns:a16="http://schemas.microsoft.com/office/drawing/2014/main" id="{2D43398C-2398-4E81-A5DC-8BA4722AA9D9}"/>
              </a:ext>
            </a:extLst>
          </p:cNvPr>
          <p:cNvSpPr/>
          <p:nvPr/>
        </p:nvSpPr>
        <p:spPr>
          <a:xfrm>
            <a:off x="264591" y="4730815"/>
            <a:ext cx="5544616" cy="62523"/>
          </a:xfrm>
          <a:custGeom>
            <a:avLst/>
            <a:gdLst>
              <a:gd name="connsiteX0" fmla="*/ 0 w 8800123"/>
              <a:gd name="connsiteY0" fmla="*/ 78154 h 125046"/>
              <a:gd name="connsiteX1" fmla="*/ 226646 w 8800123"/>
              <a:gd name="connsiteY1" fmla="*/ 101600 h 125046"/>
              <a:gd name="connsiteX2" fmla="*/ 281354 w 8800123"/>
              <a:gd name="connsiteY2" fmla="*/ 85969 h 125046"/>
              <a:gd name="connsiteX3" fmla="*/ 304800 w 8800123"/>
              <a:gd name="connsiteY3" fmla="*/ 78154 h 125046"/>
              <a:gd name="connsiteX4" fmla="*/ 554893 w 8800123"/>
              <a:gd name="connsiteY4" fmla="*/ 70338 h 125046"/>
              <a:gd name="connsiteX5" fmla="*/ 828431 w 8800123"/>
              <a:gd name="connsiteY5" fmla="*/ 70338 h 125046"/>
              <a:gd name="connsiteX6" fmla="*/ 1352062 w 8800123"/>
              <a:gd name="connsiteY6" fmla="*/ 62523 h 125046"/>
              <a:gd name="connsiteX7" fmla="*/ 1758462 w 8800123"/>
              <a:gd name="connsiteY7" fmla="*/ 62523 h 125046"/>
              <a:gd name="connsiteX8" fmla="*/ 1985108 w 8800123"/>
              <a:gd name="connsiteY8" fmla="*/ 70338 h 125046"/>
              <a:gd name="connsiteX9" fmla="*/ 2078893 w 8800123"/>
              <a:gd name="connsiteY9" fmla="*/ 78154 h 125046"/>
              <a:gd name="connsiteX10" fmla="*/ 2352431 w 8800123"/>
              <a:gd name="connsiteY10" fmla="*/ 93784 h 125046"/>
              <a:gd name="connsiteX11" fmla="*/ 2446216 w 8800123"/>
              <a:gd name="connsiteY11" fmla="*/ 109415 h 125046"/>
              <a:gd name="connsiteX12" fmla="*/ 2618154 w 8800123"/>
              <a:gd name="connsiteY12" fmla="*/ 101600 h 125046"/>
              <a:gd name="connsiteX13" fmla="*/ 2657231 w 8800123"/>
              <a:gd name="connsiteY13" fmla="*/ 93784 h 125046"/>
              <a:gd name="connsiteX14" fmla="*/ 2743200 w 8800123"/>
              <a:gd name="connsiteY14" fmla="*/ 70338 h 125046"/>
              <a:gd name="connsiteX15" fmla="*/ 2876062 w 8800123"/>
              <a:gd name="connsiteY15" fmla="*/ 62523 h 125046"/>
              <a:gd name="connsiteX16" fmla="*/ 2954216 w 8800123"/>
              <a:gd name="connsiteY16" fmla="*/ 46892 h 125046"/>
              <a:gd name="connsiteX17" fmla="*/ 3001108 w 8800123"/>
              <a:gd name="connsiteY17" fmla="*/ 23446 h 125046"/>
              <a:gd name="connsiteX18" fmla="*/ 3087077 w 8800123"/>
              <a:gd name="connsiteY18" fmla="*/ 7815 h 125046"/>
              <a:gd name="connsiteX19" fmla="*/ 3110523 w 8800123"/>
              <a:gd name="connsiteY19" fmla="*/ 0 h 125046"/>
              <a:gd name="connsiteX20" fmla="*/ 3235569 w 8800123"/>
              <a:gd name="connsiteY20" fmla="*/ 7815 h 125046"/>
              <a:gd name="connsiteX21" fmla="*/ 3282462 w 8800123"/>
              <a:gd name="connsiteY21" fmla="*/ 23446 h 125046"/>
              <a:gd name="connsiteX22" fmla="*/ 3665416 w 8800123"/>
              <a:gd name="connsiteY22" fmla="*/ 39077 h 125046"/>
              <a:gd name="connsiteX23" fmla="*/ 3767016 w 8800123"/>
              <a:gd name="connsiteY23" fmla="*/ 54708 h 125046"/>
              <a:gd name="connsiteX24" fmla="*/ 3852985 w 8800123"/>
              <a:gd name="connsiteY24" fmla="*/ 70338 h 125046"/>
              <a:gd name="connsiteX25" fmla="*/ 3876431 w 8800123"/>
              <a:gd name="connsiteY25" fmla="*/ 78154 h 125046"/>
              <a:gd name="connsiteX26" fmla="*/ 3946769 w 8800123"/>
              <a:gd name="connsiteY26" fmla="*/ 93784 h 125046"/>
              <a:gd name="connsiteX27" fmla="*/ 4048369 w 8800123"/>
              <a:gd name="connsiteY27" fmla="*/ 101600 h 125046"/>
              <a:gd name="connsiteX28" fmla="*/ 4431323 w 8800123"/>
              <a:gd name="connsiteY28" fmla="*/ 93784 h 125046"/>
              <a:gd name="connsiteX29" fmla="*/ 4736123 w 8800123"/>
              <a:gd name="connsiteY29" fmla="*/ 78154 h 125046"/>
              <a:gd name="connsiteX30" fmla="*/ 4884616 w 8800123"/>
              <a:gd name="connsiteY30" fmla="*/ 70338 h 125046"/>
              <a:gd name="connsiteX31" fmla="*/ 4939323 w 8800123"/>
              <a:gd name="connsiteY31" fmla="*/ 62523 h 125046"/>
              <a:gd name="connsiteX32" fmla="*/ 4962769 w 8800123"/>
              <a:gd name="connsiteY32" fmla="*/ 54708 h 125046"/>
              <a:gd name="connsiteX33" fmla="*/ 5181600 w 8800123"/>
              <a:gd name="connsiteY33" fmla="*/ 62523 h 125046"/>
              <a:gd name="connsiteX34" fmla="*/ 5228493 w 8800123"/>
              <a:gd name="connsiteY34" fmla="*/ 78154 h 125046"/>
              <a:gd name="connsiteX35" fmla="*/ 5259754 w 8800123"/>
              <a:gd name="connsiteY35" fmla="*/ 85969 h 125046"/>
              <a:gd name="connsiteX36" fmla="*/ 5298831 w 8800123"/>
              <a:gd name="connsiteY36" fmla="*/ 93784 h 125046"/>
              <a:gd name="connsiteX37" fmla="*/ 5322277 w 8800123"/>
              <a:gd name="connsiteY37" fmla="*/ 101600 h 125046"/>
              <a:gd name="connsiteX38" fmla="*/ 5353539 w 8800123"/>
              <a:gd name="connsiteY38" fmla="*/ 109415 h 125046"/>
              <a:gd name="connsiteX39" fmla="*/ 5376985 w 8800123"/>
              <a:gd name="connsiteY39" fmla="*/ 117231 h 125046"/>
              <a:gd name="connsiteX40" fmla="*/ 5470769 w 8800123"/>
              <a:gd name="connsiteY40" fmla="*/ 125046 h 125046"/>
              <a:gd name="connsiteX41" fmla="*/ 5908431 w 8800123"/>
              <a:gd name="connsiteY41" fmla="*/ 117231 h 125046"/>
              <a:gd name="connsiteX42" fmla="*/ 6174154 w 8800123"/>
              <a:gd name="connsiteY42" fmla="*/ 109415 h 125046"/>
              <a:gd name="connsiteX43" fmla="*/ 6682154 w 8800123"/>
              <a:gd name="connsiteY43" fmla="*/ 101600 h 125046"/>
              <a:gd name="connsiteX44" fmla="*/ 6854093 w 8800123"/>
              <a:gd name="connsiteY44" fmla="*/ 93784 h 125046"/>
              <a:gd name="connsiteX45" fmla="*/ 6924431 w 8800123"/>
              <a:gd name="connsiteY45" fmla="*/ 85969 h 125046"/>
              <a:gd name="connsiteX46" fmla="*/ 7330831 w 8800123"/>
              <a:gd name="connsiteY46" fmla="*/ 78154 h 125046"/>
              <a:gd name="connsiteX47" fmla="*/ 7369908 w 8800123"/>
              <a:gd name="connsiteY47" fmla="*/ 70338 h 125046"/>
              <a:gd name="connsiteX48" fmla="*/ 7440246 w 8800123"/>
              <a:gd name="connsiteY48" fmla="*/ 62523 h 125046"/>
              <a:gd name="connsiteX49" fmla="*/ 7494954 w 8800123"/>
              <a:gd name="connsiteY49" fmla="*/ 54708 h 125046"/>
              <a:gd name="connsiteX50" fmla="*/ 7971693 w 8800123"/>
              <a:gd name="connsiteY50" fmla="*/ 62523 h 125046"/>
              <a:gd name="connsiteX51" fmla="*/ 8010769 w 8800123"/>
              <a:gd name="connsiteY51" fmla="*/ 70338 h 125046"/>
              <a:gd name="connsiteX52" fmla="*/ 8104554 w 8800123"/>
              <a:gd name="connsiteY52" fmla="*/ 78154 h 125046"/>
              <a:gd name="connsiteX53" fmla="*/ 8190523 w 8800123"/>
              <a:gd name="connsiteY53" fmla="*/ 93784 h 125046"/>
              <a:gd name="connsiteX54" fmla="*/ 8526585 w 8800123"/>
              <a:gd name="connsiteY54" fmla="*/ 109415 h 125046"/>
              <a:gd name="connsiteX55" fmla="*/ 8800123 w 8800123"/>
              <a:gd name="connsiteY55" fmla="*/ 109415 h 12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00123" h="125046">
                <a:moveTo>
                  <a:pt x="0" y="78154"/>
                </a:moveTo>
                <a:cubicBezTo>
                  <a:pt x="152561" y="118836"/>
                  <a:pt x="76891" y="112296"/>
                  <a:pt x="226646" y="101600"/>
                </a:cubicBezTo>
                <a:cubicBezTo>
                  <a:pt x="282850" y="82864"/>
                  <a:pt x="212678" y="105590"/>
                  <a:pt x="281354" y="85969"/>
                </a:cubicBezTo>
                <a:cubicBezTo>
                  <a:pt x="289275" y="83706"/>
                  <a:pt x="296575" y="78624"/>
                  <a:pt x="304800" y="78154"/>
                </a:cubicBezTo>
                <a:cubicBezTo>
                  <a:pt x="388069" y="73396"/>
                  <a:pt x="471529" y="72943"/>
                  <a:pt x="554893" y="70338"/>
                </a:cubicBezTo>
                <a:cubicBezTo>
                  <a:pt x="707771" y="51229"/>
                  <a:pt x="527685" y="70338"/>
                  <a:pt x="828431" y="70338"/>
                </a:cubicBezTo>
                <a:cubicBezTo>
                  <a:pt x="1002994" y="70338"/>
                  <a:pt x="1177518" y="65128"/>
                  <a:pt x="1352062" y="62523"/>
                </a:cubicBezTo>
                <a:cubicBezTo>
                  <a:pt x="1510310" y="30875"/>
                  <a:pt x="1386333" y="52731"/>
                  <a:pt x="1758462" y="62523"/>
                </a:cubicBezTo>
                <a:lnTo>
                  <a:pt x="1985108" y="70338"/>
                </a:lnTo>
                <a:cubicBezTo>
                  <a:pt x="2016370" y="72943"/>
                  <a:pt x="2047577" y="76312"/>
                  <a:pt x="2078893" y="78154"/>
                </a:cubicBezTo>
                <a:cubicBezTo>
                  <a:pt x="2436899" y="99213"/>
                  <a:pt x="2103557" y="74641"/>
                  <a:pt x="2352431" y="93784"/>
                </a:cubicBezTo>
                <a:cubicBezTo>
                  <a:pt x="2374624" y="98223"/>
                  <a:pt x="2426822" y="109415"/>
                  <a:pt x="2446216" y="109415"/>
                </a:cubicBezTo>
                <a:cubicBezTo>
                  <a:pt x="2503588" y="109415"/>
                  <a:pt x="2560841" y="104205"/>
                  <a:pt x="2618154" y="101600"/>
                </a:cubicBezTo>
                <a:cubicBezTo>
                  <a:pt x="2631180" y="98995"/>
                  <a:pt x="2644344" y="97006"/>
                  <a:pt x="2657231" y="93784"/>
                </a:cubicBezTo>
                <a:cubicBezTo>
                  <a:pt x="2693115" y="84813"/>
                  <a:pt x="2693396" y="73267"/>
                  <a:pt x="2743200" y="70338"/>
                </a:cubicBezTo>
                <a:lnTo>
                  <a:pt x="2876062" y="62523"/>
                </a:lnTo>
                <a:cubicBezTo>
                  <a:pt x="2896227" y="59642"/>
                  <a:pt x="2932389" y="57806"/>
                  <a:pt x="2954216" y="46892"/>
                </a:cubicBezTo>
                <a:cubicBezTo>
                  <a:pt x="2992419" y="27790"/>
                  <a:pt x="2961820" y="33268"/>
                  <a:pt x="3001108" y="23446"/>
                </a:cubicBezTo>
                <a:cubicBezTo>
                  <a:pt x="3057988" y="9227"/>
                  <a:pt x="3024381" y="21748"/>
                  <a:pt x="3087077" y="7815"/>
                </a:cubicBezTo>
                <a:cubicBezTo>
                  <a:pt x="3095119" y="6028"/>
                  <a:pt x="3102708" y="2605"/>
                  <a:pt x="3110523" y="0"/>
                </a:cubicBezTo>
                <a:cubicBezTo>
                  <a:pt x="3152205" y="2605"/>
                  <a:pt x="3194189" y="2172"/>
                  <a:pt x="3235569" y="7815"/>
                </a:cubicBezTo>
                <a:cubicBezTo>
                  <a:pt x="3251894" y="10041"/>
                  <a:pt x="3266004" y="22662"/>
                  <a:pt x="3282462" y="23446"/>
                </a:cubicBezTo>
                <a:cubicBezTo>
                  <a:pt x="3519493" y="34733"/>
                  <a:pt x="3391850" y="29306"/>
                  <a:pt x="3665416" y="39077"/>
                </a:cubicBezTo>
                <a:cubicBezTo>
                  <a:pt x="3771327" y="52315"/>
                  <a:pt x="3688239" y="40385"/>
                  <a:pt x="3767016" y="54708"/>
                </a:cubicBezTo>
                <a:cubicBezTo>
                  <a:pt x="3792561" y="59353"/>
                  <a:pt x="3827248" y="63904"/>
                  <a:pt x="3852985" y="70338"/>
                </a:cubicBezTo>
                <a:cubicBezTo>
                  <a:pt x="3860977" y="72336"/>
                  <a:pt x="3868510" y="75891"/>
                  <a:pt x="3876431" y="78154"/>
                </a:cubicBezTo>
                <a:cubicBezTo>
                  <a:pt x="3891124" y="82352"/>
                  <a:pt x="3933587" y="92319"/>
                  <a:pt x="3946769" y="93784"/>
                </a:cubicBezTo>
                <a:cubicBezTo>
                  <a:pt x="3980528" y="97535"/>
                  <a:pt x="4014502" y="98995"/>
                  <a:pt x="4048369" y="101600"/>
                </a:cubicBezTo>
                <a:lnTo>
                  <a:pt x="4431323" y="93784"/>
                </a:lnTo>
                <a:cubicBezTo>
                  <a:pt x="4626721" y="88431"/>
                  <a:pt x="4576044" y="87571"/>
                  <a:pt x="4736123" y="78154"/>
                </a:cubicBezTo>
                <a:lnTo>
                  <a:pt x="4884616" y="70338"/>
                </a:lnTo>
                <a:cubicBezTo>
                  <a:pt x="4902852" y="67733"/>
                  <a:pt x="4921260" y="66135"/>
                  <a:pt x="4939323" y="62523"/>
                </a:cubicBezTo>
                <a:cubicBezTo>
                  <a:pt x="4947401" y="60907"/>
                  <a:pt x="4954531" y="54708"/>
                  <a:pt x="4962769" y="54708"/>
                </a:cubicBezTo>
                <a:cubicBezTo>
                  <a:pt x="5035759" y="54708"/>
                  <a:pt x="5108656" y="59918"/>
                  <a:pt x="5181600" y="62523"/>
                </a:cubicBezTo>
                <a:cubicBezTo>
                  <a:pt x="5197231" y="67733"/>
                  <a:pt x="5212508" y="74158"/>
                  <a:pt x="5228493" y="78154"/>
                </a:cubicBezTo>
                <a:cubicBezTo>
                  <a:pt x="5238913" y="80759"/>
                  <a:pt x="5249269" y="83639"/>
                  <a:pt x="5259754" y="85969"/>
                </a:cubicBezTo>
                <a:cubicBezTo>
                  <a:pt x="5272721" y="88851"/>
                  <a:pt x="5285944" y="90562"/>
                  <a:pt x="5298831" y="93784"/>
                </a:cubicBezTo>
                <a:cubicBezTo>
                  <a:pt x="5306823" y="95782"/>
                  <a:pt x="5314356" y="99337"/>
                  <a:pt x="5322277" y="101600"/>
                </a:cubicBezTo>
                <a:cubicBezTo>
                  <a:pt x="5332605" y="104551"/>
                  <a:pt x="5343211" y="106464"/>
                  <a:pt x="5353539" y="109415"/>
                </a:cubicBezTo>
                <a:cubicBezTo>
                  <a:pt x="5361460" y="111678"/>
                  <a:pt x="5368819" y="116142"/>
                  <a:pt x="5376985" y="117231"/>
                </a:cubicBezTo>
                <a:cubicBezTo>
                  <a:pt x="5408079" y="121377"/>
                  <a:pt x="5439508" y="122441"/>
                  <a:pt x="5470769" y="125046"/>
                </a:cubicBezTo>
                <a:lnTo>
                  <a:pt x="5908431" y="117231"/>
                </a:lnTo>
                <a:lnTo>
                  <a:pt x="6174154" y="109415"/>
                </a:lnTo>
                <a:lnTo>
                  <a:pt x="6682154" y="101600"/>
                </a:lnTo>
                <a:lnTo>
                  <a:pt x="6854093" y="93784"/>
                </a:lnTo>
                <a:cubicBezTo>
                  <a:pt x="6877634" y="92265"/>
                  <a:pt x="6900853" y="86742"/>
                  <a:pt x="6924431" y="85969"/>
                </a:cubicBezTo>
                <a:cubicBezTo>
                  <a:pt x="7059850" y="81529"/>
                  <a:pt x="7195364" y="80759"/>
                  <a:pt x="7330831" y="78154"/>
                </a:cubicBezTo>
                <a:cubicBezTo>
                  <a:pt x="7343857" y="75549"/>
                  <a:pt x="7356758" y="72217"/>
                  <a:pt x="7369908" y="70338"/>
                </a:cubicBezTo>
                <a:cubicBezTo>
                  <a:pt x="7393261" y="67002"/>
                  <a:pt x="7416838" y="65449"/>
                  <a:pt x="7440246" y="62523"/>
                </a:cubicBezTo>
                <a:cubicBezTo>
                  <a:pt x="7458525" y="60238"/>
                  <a:pt x="7476718" y="57313"/>
                  <a:pt x="7494954" y="54708"/>
                </a:cubicBezTo>
                <a:lnTo>
                  <a:pt x="7971693" y="62523"/>
                </a:lnTo>
                <a:cubicBezTo>
                  <a:pt x="7984970" y="62925"/>
                  <a:pt x="7997577" y="68786"/>
                  <a:pt x="8010769" y="70338"/>
                </a:cubicBezTo>
                <a:cubicBezTo>
                  <a:pt x="8041924" y="74003"/>
                  <a:pt x="8073292" y="75549"/>
                  <a:pt x="8104554" y="78154"/>
                </a:cubicBezTo>
                <a:cubicBezTo>
                  <a:pt x="8129234" y="83090"/>
                  <a:pt x="8166238" y="90927"/>
                  <a:pt x="8190523" y="93784"/>
                </a:cubicBezTo>
                <a:cubicBezTo>
                  <a:pt x="8300278" y="106697"/>
                  <a:pt x="8419548" y="107818"/>
                  <a:pt x="8526585" y="109415"/>
                </a:cubicBezTo>
                <a:cubicBezTo>
                  <a:pt x="8617754" y="110776"/>
                  <a:pt x="8708944" y="109415"/>
                  <a:pt x="8800123" y="109415"/>
                </a:cubicBez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29968F5-3C0B-411C-95C6-0217DE7E8CA0}"/>
              </a:ext>
            </a:extLst>
          </p:cNvPr>
          <p:cNvSpPr/>
          <p:nvPr/>
        </p:nvSpPr>
        <p:spPr>
          <a:xfrm>
            <a:off x="356779" y="4730815"/>
            <a:ext cx="6388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= F + G - H ...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Dobit prije oporezivanja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553119D-7319-47A5-8755-E43E6C853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035" y="43540"/>
            <a:ext cx="4598166" cy="64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3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/>
      <p:bldP spid="49" grpId="0" animBg="1"/>
      <p:bldP spid="50" grpId="0" animBg="1"/>
      <p:bldP spid="51" grpId="0"/>
      <p:bldP spid="52" grpId="0" animBg="1"/>
      <p:bldP spid="53" grpId="0"/>
      <p:bldP spid="54" grpId="0" animBg="1"/>
      <p:bldP spid="55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Račun dobiti i gubitka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2729F15-F7D3-4E01-8B53-840D23DC927A}"/>
              </a:ext>
            </a:extLst>
          </p:cNvPr>
          <p:cNvSpPr/>
          <p:nvPr/>
        </p:nvSpPr>
        <p:spPr>
          <a:xfrm>
            <a:off x="580612" y="1356310"/>
            <a:ext cx="10261559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Korporativni termini.. Za one koji ne vole pojam klasične neto dobiti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7368A5B-8559-4FAA-B804-E7056D033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070" y="1741976"/>
            <a:ext cx="9596400" cy="4525963"/>
          </a:xfrm>
        </p:spPr>
        <p:txBody>
          <a:bodyPr/>
          <a:lstStyle/>
          <a:p>
            <a:endParaRPr lang="hr-HR" dirty="0"/>
          </a:p>
          <a:p>
            <a:r>
              <a:rPr lang="hr-HR" sz="3200" b="1" dirty="0" err="1"/>
              <a:t>EBITDA</a:t>
            </a:r>
            <a:r>
              <a:rPr lang="hr-HR" sz="3200" dirty="0"/>
              <a:t> </a:t>
            </a:r>
            <a:endParaRPr lang="hr-HR" sz="2800" dirty="0"/>
          </a:p>
          <a:p>
            <a:pPr marL="0" indent="0">
              <a:buNone/>
            </a:pPr>
            <a:r>
              <a:rPr lang="hr-HR" dirty="0">
                <a:solidFill>
                  <a:srgbClr val="0070C0"/>
                </a:solidFill>
              </a:rPr>
              <a:t>     = </a:t>
            </a:r>
            <a:r>
              <a:rPr lang="hr-HR" b="1" u="sng" dirty="0" err="1">
                <a:solidFill>
                  <a:srgbClr val="C00000"/>
                </a:solidFill>
              </a:rPr>
              <a:t>E</a:t>
            </a:r>
            <a:r>
              <a:rPr lang="hr-HR" dirty="0" err="1">
                <a:solidFill>
                  <a:srgbClr val="0070C0"/>
                </a:solidFill>
              </a:rPr>
              <a:t>arnings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b="1" u="sng" dirty="0" err="1">
                <a:solidFill>
                  <a:srgbClr val="C00000"/>
                </a:solidFill>
              </a:rPr>
              <a:t>B</a:t>
            </a:r>
            <a:r>
              <a:rPr lang="hr-HR" dirty="0" err="1">
                <a:solidFill>
                  <a:srgbClr val="0070C0"/>
                </a:solidFill>
              </a:rPr>
              <a:t>efore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b="1" u="sng" dirty="0" err="1">
                <a:solidFill>
                  <a:srgbClr val="C00000"/>
                </a:solidFill>
              </a:rPr>
              <a:t>I</a:t>
            </a:r>
            <a:r>
              <a:rPr lang="hr-HR" dirty="0" err="1">
                <a:solidFill>
                  <a:srgbClr val="0070C0"/>
                </a:solidFill>
              </a:rPr>
              <a:t>nterests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b="1" u="sng" dirty="0" err="1">
                <a:solidFill>
                  <a:srgbClr val="C00000"/>
                </a:solidFill>
              </a:rPr>
              <a:t>T</a:t>
            </a:r>
            <a:r>
              <a:rPr lang="hr-HR" dirty="0" err="1">
                <a:solidFill>
                  <a:srgbClr val="0070C0"/>
                </a:solidFill>
              </a:rPr>
              <a:t>axes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sz="2800" b="1" u="sng" dirty="0" err="1">
                <a:solidFill>
                  <a:srgbClr val="C00000"/>
                </a:solidFill>
              </a:rPr>
              <a:t>D</a:t>
            </a:r>
            <a:r>
              <a:rPr lang="hr-HR" dirty="0" err="1">
                <a:solidFill>
                  <a:srgbClr val="0070C0"/>
                </a:solidFill>
              </a:rPr>
              <a:t>epreciation</a:t>
            </a:r>
            <a:r>
              <a:rPr lang="hr-HR" dirty="0">
                <a:solidFill>
                  <a:srgbClr val="0070C0"/>
                </a:solidFill>
              </a:rPr>
              <a:t> &amp; </a:t>
            </a:r>
            <a:r>
              <a:rPr lang="hr-HR" sz="2800" b="1" u="sng" dirty="0" err="1">
                <a:solidFill>
                  <a:srgbClr val="C00000"/>
                </a:solidFill>
              </a:rPr>
              <a:t>A</a:t>
            </a:r>
            <a:r>
              <a:rPr lang="hr-HR" dirty="0" err="1">
                <a:solidFill>
                  <a:srgbClr val="0070C0"/>
                </a:solidFill>
              </a:rPr>
              <a:t>mortisation</a:t>
            </a:r>
            <a:r>
              <a:rPr lang="hr-HR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r>
              <a:rPr lang="hr-HR" sz="3200" b="1" dirty="0" err="1"/>
              <a:t>EBIT</a:t>
            </a:r>
            <a:r>
              <a:rPr lang="hr-HR" sz="3200" dirty="0"/>
              <a:t> </a:t>
            </a:r>
            <a:endParaRPr lang="hr-HR" sz="2800" dirty="0"/>
          </a:p>
          <a:p>
            <a:pPr marL="0" indent="0">
              <a:buNone/>
            </a:pPr>
            <a:r>
              <a:rPr lang="hr-HR" dirty="0">
                <a:solidFill>
                  <a:srgbClr val="0070C0"/>
                </a:solidFill>
              </a:rPr>
              <a:t>     = </a:t>
            </a:r>
            <a:r>
              <a:rPr lang="hr-HR" b="1" u="sng" dirty="0" err="1">
                <a:solidFill>
                  <a:srgbClr val="C00000"/>
                </a:solidFill>
              </a:rPr>
              <a:t>E</a:t>
            </a:r>
            <a:r>
              <a:rPr lang="hr-HR" dirty="0" err="1">
                <a:solidFill>
                  <a:srgbClr val="0070C0"/>
                </a:solidFill>
              </a:rPr>
              <a:t>arnings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b="1" u="sng" dirty="0" err="1">
                <a:solidFill>
                  <a:srgbClr val="C00000"/>
                </a:solidFill>
              </a:rPr>
              <a:t>B</a:t>
            </a:r>
            <a:r>
              <a:rPr lang="hr-HR" dirty="0" err="1">
                <a:solidFill>
                  <a:srgbClr val="0070C0"/>
                </a:solidFill>
              </a:rPr>
              <a:t>efore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b="1" u="sng" dirty="0" err="1">
                <a:solidFill>
                  <a:srgbClr val="C00000"/>
                </a:solidFill>
              </a:rPr>
              <a:t>I</a:t>
            </a:r>
            <a:r>
              <a:rPr lang="hr-HR" dirty="0" err="1">
                <a:solidFill>
                  <a:srgbClr val="0070C0"/>
                </a:solidFill>
              </a:rPr>
              <a:t>nterests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and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b="1" u="sng" dirty="0" err="1">
                <a:solidFill>
                  <a:srgbClr val="C00000"/>
                </a:solidFill>
              </a:rPr>
              <a:t>T</a:t>
            </a:r>
            <a:r>
              <a:rPr lang="hr-HR" dirty="0" err="1">
                <a:solidFill>
                  <a:srgbClr val="0070C0"/>
                </a:solidFill>
              </a:rPr>
              <a:t>axes</a:t>
            </a:r>
            <a:endParaRPr lang="hr-HR" dirty="0">
              <a:solidFill>
                <a:srgbClr val="0070C0"/>
              </a:solidFill>
            </a:endParaRP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72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Račun dobiti i gubitka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44A1984-D9E1-4ECF-85DA-30DF0B046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6949"/>
            <a:ext cx="11047639" cy="5271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Što nas zanima u RDG-u?</a:t>
            </a:r>
          </a:p>
          <a:p>
            <a:r>
              <a:rPr lang="hr-HR" sz="2400" dirty="0"/>
              <a:t>Što raste, a što pada?</a:t>
            </a:r>
          </a:p>
          <a:p>
            <a:r>
              <a:rPr lang="hr-HR" sz="2400" dirty="0"/>
              <a:t>Prihodi, troškovi, profitabilnost (dobit)</a:t>
            </a:r>
          </a:p>
          <a:p>
            <a:r>
              <a:rPr lang="hr-HR" sz="2400" dirty="0"/>
              <a:t>Struktura troškova</a:t>
            </a:r>
          </a:p>
          <a:p>
            <a:r>
              <a:rPr lang="hr-HR" sz="2400" dirty="0"/>
              <a:t>Struktura prihoda</a:t>
            </a:r>
          </a:p>
          <a:p>
            <a:r>
              <a:rPr lang="hr-HR" sz="2400" dirty="0"/>
              <a:t>...</a:t>
            </a:r>
          </a:p>
          <a:p>
            <a:endParaRPr lang="hr-HR" sz="2400" dirty="0"/>
          </a:p>
          <a:p>
            <a:r>
              <a:rPr lang="hr-HR" sz="2400" dirty="0"/>
              <a:t>... i ZAŠTO?</a:t>
            </a:r>
          </a:p>
          <a:p>
            <a:pPr marL="690563" lvl="1" indent="0">
              <a:buNone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11488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Račun dobiti i gubitka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5276072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Zadatak – gdje će ovo završiti u RDG-u?</a:t>
            </a:r>
          </a:p>
          <a:p>
            <a:pPr lvl="1">
              <a:lnSpc>
                <a:spcPct val="110000"/>
              </a:lnSpc>
            </a:pPr>
            <a:r>
              <a:rPr lang="pl-PL" sz="2200" dirty="0"/>
              <a:t>Kupili smo energente u vrijednosti 500.000 HRK</a:t>
            </a:r>
          </a:p>
          <a:p>
            <a:pPr lvl="1">
              <a:lnSpc>
                <a:spcPct val="110000"/>
              </a:lnSpc>
            </a:pPr>
            <a:r>
              <a:rPr lang="pl-PL" sz="2200" dirty="0"/>
              <a:t>Isporučili smo toplinsku energiju u vrijednosti </a:t>
            </a:r>
          </a:p>
          <a:p>
            <a:pPr marL="690563" lvl="1" indent="0">
              <a:lnSpc>
                <a:spcPct val="110000"/>
              </a:lnSpc>
              <a:buNone/>
            </a:pPr>
            <a:r>
              <a:rPr lang="pl-PL" sz="2200" dirty="0"/>
              <a:t>1 mil. HRK i poslali fakturu</a:t>
            </a:r>
          </a:p>
          <a:p>
            <a:pPr lvl="1">
              <a:lnSpc>
                <a:spcPct val="110000"/>
              </a:lnSpc>
            </a:pPr>
            <a:r>
              <a:rPr lang="pl-PL" sz="2200" dirty="0">
                <a:solidFill>
                  <a:prstClr val="black"/>
                </a:solidFill>
              </a:rPr>
              <a:t>Ostvarili smo prinos od bankovnog depozita u iznosu</a:t>
            </a:r>
          </a:p>
          <a:p>
            <a:pPr marL="457200" lvl="1" indent="233363">
              <a:lnSpc>
                <a:spcPct val="110000"/>
              </a:lnSpc>
              <a:buNone/>
            </a:pPr>
            <a:r>
              <a:rPr lang="pl-PL" sz="2200" dirty="0">
                <a:solidFill>
                  <a:prstClr val="black"/>
                </a:solidFill>
              </a:rPr>
              <a:t>od 10.000 HRK</a:t>
            </a:r>
          </a:p>
          <a:p>
            <a:pPr lvl="1">
              <a:lnSpc>
                <a:spcPct val="110000"/>
              </a:lnSpc>
            </a:pPr>
            <a:r>
              <a:rPr lang="pl-PL" sz="2200" dirty="0"/>
              <a:t>Prodali smo direktorov službeni auto za 50.000 HRK</a:t>
            </a:r>
          </a:p>
          <a:p>
            <a:pPr lvl="1">
              <a:lnSpc>
                <a:spcPct val="110000"/>
              </a:lnSpc>
            </a:pPr>
            <a:r>
              <a:rPr lang="pl-PL" sz="2200" dirty="0"/>
              <a:t>Imali smo havariju u kotlovnici i nastala je šteta na</a:t>
            </a:r>
          </a:p>
          <a:p>
            <a:pPr marL="457200" lvl="1" indent="233363">
              <a:lnSpc>
                <a:spcPct val="110000"/>
              </a:lnSpc>
              <a:buNone/>
            </a:pPr>
            <a:r>
              <a:rPr lang="pl-PL" sz="2200" dirty="0"/>
              <a:t>opremi od 250.000 HRK</a:t>
            </a:r>
          </a:p>
          <a:p>
            <a:pPr lvl="1">
              <a:lnSpc>
                <a:spcPct val="110000"/>
              </a:lnSpc>
            </a:pPr>
            <a:r>
              <a:rPr lang="pl-PL" sz="2200" dirty="0"/>
              <a:t>Dospio nam je na naplatu mjesečni anuitet za kredit</a:t>
            </a:r>
          </a:p>
          <a:p>
            <a:pPr marL="457200" lvl="1" indent="233363">
              <a:lnSpc>
                <a:spcPct val="110000"/>
              </a:lnSpc>
              <a:buNone/>
            </a:pPr>
            <a:r>
              <a:rPr lang="pl-PL" sz="2200" dirty="0"/>
              <a:t>od 75.000 HRK (50.000 glavnica, 25.000 kamata)</a:t>
            </a:r>
          </a:p>
          <a:p>
            <a:pPr marL="457200" lvl="1" indent="233363">
              <a:buNone/>
            </a:pPr>
            <a:endParaRPr lang="pl-PL" sz="1700" dirty="0"/>
          </a:p>
          <a:p>
            <a:pPr marL="228600" lvl="1">
              <a:spcBef>
                <a:spcPts val="1000"/>
              </a:spcBef>
            </a:pPr>
            <a:r>
              <a:rPr lang="pl-PL" sz="2800" b="1" dirty="0">
                <a:solidFill>
                  <a:schemeClr val="accent5">
                    <a:lumMod val="50000"/>
                  </a:schemeClr>
                </a:solidFill>
              </a:rPr>
              <a:t>Ekstra pitanja/mozgalice: </a:t>
            </a:r>
          </a:p>
          <a:p>
            <a:pPr lvl="1">
              <a:lnSpc>
                <a:spcPct val="110000"/>
              </a:lnSpc>
            </a:pPr>
            <a:r>
              <a:rPr lang="hr-HR" sz="2200" dirty="0"/>
              <a:t>Je li rashod isto što i trošak/izdatak?</a:t>
            </a:r>
          </a:p>
          <a:p>
            <a:pPr lvl="1">
              <a:lnSpc>
                <a:spcPct val="110000"/>
              </a:lnSpc>
            </a:pPr>
            <a:r>
              <a:rPr lang="hr-HR" sz="2200" dirty="0"/>
              <a:t>Je li prihod isto što i primitak?</a:t>
            </a:r>
            <a:endParaRPr lang="pl-PL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26D0AD-DCE5-4D08-876E-012378E6A3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14" r="24806"/>
          <a:stretch/>
        </p:blipFill>
        <p:spPr>
          <a:xfrm>
            <a:off x="7595118" y="1098186"/>
            <a:ext cx="4448391" cy="44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722136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Račun dobiti i gubitka vs Izvještaj o novčanom toku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77F0A9-853B-41C1-9BDD-D81CF518C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6526" y="1482817"/>
            <a:ext cx="5008492" cy="4494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23F714-F8E3-4821-8093-790CABE58F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982" y="1482817"/>
            <a:ext cx="5139152" cy="44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722136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Račun dobiti i gubitka vs Izvještaj o novčanom toku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5DF3D1C-36CA-4150-BEC5-AFF2D628A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635" y="1210733"/>
            <a:ext cx="8069814" cy="542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5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05" y="654165"/>
            <a:ext cx="11768789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latin typeface="+mn-lt"/>
              </a:rPr>
              <a:t>Studija izvodljivosti s analizom troškova i koristi</a:t>
            </a:r>
            <a:endParaRPr lang="en-US" sz="4000" b="1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B2B102-62F3-4C5F-82CF-02A5DF7564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97"/>
          <a:stretch/>
        </p:blipFill>
        <p:spPr>
          <a:xfrm>
            <a:off x="6523253" y="1854927"/>
            <a:ext cx="2971089" cy="4219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5DE92A-C3FB-4ECE-91DC-0667AB8FA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97" y="2219730"/>
            <a:ext cx="2729808" cy="384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8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722136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Račun dobiti i gubitka vs Izvještaj o novčanom toku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7E8811-2DDD-4B94-BAD6-65CFA1AC3556}"/>
              </a:ext>
            </a:extLst>
          </p:cNvPr>
          <p:cNvSpPr/>
          <p:nvPr/>
        </p:nvSpPr>
        <p:spPr>
          <a:xfrm>
            <a:off x="774441" y="1576872"/>
            <a:ext cx="99371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 važne stvari za zapamtiti: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Prihodi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 moraju biti jednaki novčanim </a:t>
            </a:r>
            <a:r>
              <a:rPr kumimoji="0" lang="hr-HR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primicima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Rashodi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troškovi </a:t>
            </a:r>
            <a:r>
              <a:rPr kumimoji="0" lang="hr-HR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 moraju biti jednaki novčanim </a:t>
            </a:r>
            <a:r>
              <a:rPr kumimoji="0" lang="hr-HR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izdacima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Amortizacija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 RDG trošak, ali </a:t>
            </a:r>
            <a:r>
              <a:rPr kumimoji="0" lang="hr-HR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nije novčani </a:t>
            </a:r>
            <a:r>
              <a:rPr kumimoji="0" lang="hr-HR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izdatak!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62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Izvještaj o novčanom toku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b="1" dirty="0">
                <a:solidFill>
                  <a:schemeClr val="accent5">
                    <a:lumMod val="50000"/>
                  </a:schemeClr>
                </a:solidFill>
              </a:rPr>
              <a:t>Što je izvještaj o novčanom toku?</a:t>
            </a:r>
          </a:p>
          <a:p>
            <a:pPr lvl="1"/>
            <a:r>
              <a:rPr lang="en-US" dirty="0" err="1"/>
              <a:t>Izvještaj</a:t>
            </a:r>
            <a:r>
              <a:rPr lang="en-US" dirty="0"/>
              <a:t> </a:t>
            </a:r>
            <a:r>
              <a:rPr lang="hr-HR" dirty="0"/>
              <a:t>koji nam</a:t>
            </a:r>
            <a:r>
              <a:rPr lang="en-US" dirty="0"/>
              <a:t>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hr-HR" dirty="0"/>
              <a:t>i</a:t>
            </a:r>
            <a:r>
              <a:rPr lang="en-US" dirty="0" err="1"/>
              <a:t>nformacije</a:t>
            </a:r>
            <a:r>
              <a:rPr lang="en-US" dirty="0"/>
              <a:t> o</a:t>
            </a:r>
            <a:r>
              <a:rPr lang="hr-HR" dirty="0"/>
              <a:t> svim</a:t>
            </a:r>
            <a:r>
              <a:rPr lang="en-US" dirty="0"/>
              <a:t> </a:t>
            </a:r>
            <a:r>
              <a:rPr lang="en-US" dirty="0" err="1"/>
              <a:t>novčanim</a:t>
            </a:r>
            <a:r>
              <a:rPr lang="en-US" dirty="0"/>
              <a:t> </a:t>
            </a:r>
            <a:r>
              <a:rPr lang="en-US" dirty="0" err="1"/>
              <a:t>primicima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novčanim</a:t>
            </a:r>
            <a:r>
              <a:rPr lang="en-US" dirty="0"/>
              <a:t> </a:t>
            </a:r>
            <a:r>
              <a:rPr lang="en-US" dirty="0" err="1"/>
              <a:t>izdacima</a:t>
            </a:r>
            <a:r>
              <a:rPr lang="en-US" dirty="0"/>
              <a:t> </a:t>
            </a:r>
            <a:r>
              <a:rPr lang="hr-HR" dirty="0"/>
              <a:t>poduzeća</a:t>
            </a:r>
          </a:p>
          <a:p>
            <a:pPr lvl="1"/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izvještaj</a:t>
            </a:r>
            <a:r>
              <a:rPr lang="en-US" dirty="0"/>
              <a:t> </a:t>
            </a:r>
            <a:r>
              <a:rPr lang="en-US" dirty="0" err="1"/>
              <a:t>pruža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podatak</a:t>
            </a:r>
            <a:r>
              <a:rPr lang="en-US" dirty="0"/>
              <a:t> o </a:t>
            </a:r>
            <a:r>
              <a:rPr lang="en-US" dirty="0" err="1"/>
              <a:t>stanju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računu</a:t>
            </a:r>
            <a:r>
              <a:rPr lang="en-US" dirty="0"/>
              <a:t> u </a:t>
            </a:r>
            <a:r>
              <a:rPr lang="en-US" dirty="0" err="1"/>
              <a:t>početku</a:t>
            </a:r>
            <a:r>
              <a:rPr lang="en-US" dirty="0"/>
              <a:t> </a:t>
            </a:r>
            <a:r>
              <a:rPr lang="en-US" dirty="0" err="1"/>
              <a:t>razdoblja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kraju</a:t>
            </a:r>
            <a:r>
              <a:rPr lang="en-US" dirty="0"/>
              <a:t> </a:t>
            </a:r>
            <a:r>
              <a:rPr lang="en-US" dirty="0" err="1"/>
              <a:t>razdoblja</a:t>
            </a:r>
            <a:endParaRPr lang="hr-HR" dirty="0"/>
          </a:p>
          <a:p>
            <a:pPr lvl="1"/>
            <a:r>
              <a:rPr lang="en-US" dirty="0" err="1"/>
              <a:t>Izvještaj</a:t>
            </a:r>
            <a:r>
              <a:rPr lang="en-US" dirty="0"/>
              <a:t> o </a:t>
            </a:r>
            <a:r>
              <a:rPr lang="en-US" dirty="0" err="1"/>
              <a:t>novčanom</a:t>
            </a:r>
            <a:r>
              <a:rPr lang="en-US" dirty="0"/>
              <a:t>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prikazuje</a:t>
            </a:r>
            <a:r>
              <a:rPr lang="en-US" dirty="0"/>
              <a:t> </a:t>
            </a:r>
            <a:r>
              <a:rPr lang="en-US" dirty="0" err="1"/>
              <a:t>izvore</a:t>
            </a:r>
            <a:r>
              <a:rPr lang="en-US" dirty="0"/>
              <a:t> </a:t>
            </a:r>
            <a:r>
              <a:rPr lang="en-US" dirty="0" err="1"/>
              <a:t>pribavljanja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upotrebe</a:t>
            </a:r>
            <a:r>
              <a:rPr lang="en-US" dirty="0"/>
              <a:t> </a:t>
            </a:r>
            <a:r>
              <a:rPr lang="en-US" dirty="0" err="1"/>
              <a:t>novca</a:t>
            </a:r>
            <a:endParaRPr lang="hr-HR" dirty="0"/>
          </a:p>
          <a:p>
            <a:pPr lvl="1"/>
            <a:r>
              <a:rPr lang="hr-HR" dirty="0"/>
              <a:t>Ključan izvještaj za kreditne institucije (banke) za utvrđivanje sposobnosti vraćanja kredita poduzeća</a:t>
            </a:r>
          </a:p>
          <a:p>
            <a:pPr lvl="1"/>
            <a:r>
              <a:rPr lang="hr-HR" dirty="0"/>
              <a:t>Poduzeće može ostvarivati dobit (u RDG-u), ali biti potpuno nesolventno!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2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Izvještaj o novčanom toku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398675" cy="4702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>
                <a:solidFill>
                  <a:schemeClr val="accent5">
                    <a:lumMod val="50000"/>
                  </a:schemeClr>
                </a:solidFill>
              </a:rPr>
              <a:t>Struktura izvještaja: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hr-HR" sz="2800" dirty="0"/>
              <a:t>Novčani tok od </a:t>
            </a:r>
            <a:r>
              <a:rPr lang="hr-HR" sz="2800" b="1" u="sng" dirty="0"/>
              <a:t>poslovnih</a:t>
            </a:r>
            <a:r>
              <a:rPr lang="hr-HR" sz="2800" dirty="0"/>
              <a:t> (operativnih) aktivnosti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hr-HR" sz="2800" dirty="0"/>
              <a:t>Novčani tok od </a:t>
            </a:r>
            <a:r>
              <a:rPr lang="hr-HR" sz="2800" b="1" u="sng" dirty="0"/>
              <a:t>ulagačkih</a:t>
            </a:r>
            <a:r>
              <a:rPr lang="hr-HR" sz="2800" dirty="0"/>
              <a:t> (investicijskih) aktivnosti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hr-HR" sz="2800" dirty="0"/>
              <a:t>Novčani tok od </a:t>
            </a:r>
            <a:r>
              <a:rPr lang="hr-HR" sz="2800" b="1" u="sng" dirty="0"/>
              <a:t>financijskih</a:t>
            </a:r>
            <a:r>
              <a:rPr lang="hr-HR" sz="2800" dirty="0"/>
              <a:t> aktivnosti</a:t>
            </a:r>
          </a:p>
          <a:p>
            <a:pPr marL="457200" lvl="1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UKUPNI NOVČANI TOK = </a:t>
            </a:r>
            <a:r>
              <a:rPr lang="hr-HR" b="1" i="1" dirty="0"/>
              <a:t>Stanje novca na računu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Izvještaj o novčanom toku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8B98C1-085F-453E-8CEA-8046337B0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78" y="1419770"/>
            <a:ext cx="9359403" cy="469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5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Izvještaj o novčanom toku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44A1984-D9E1-4ECF-85DA-30DF0B046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6949"/>
            <a:ext cx="11047639" cy="5271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Što nas zanima u Izvještaju o novčanom toku?</a:t>
            </a:r>
          </a:p>
          <a:p>
            <a:r>
              <a:rPr lang="hr-HR" sz="2400" dirty="0"/>
              <a:t>Odnos normalnih i „nenormalnih” prihoda i rashoda</a:t>
            </a:r>
          </a:p>
          <a:p>
            <a:r>
              <a:rPr lang="hr-HR" sz="2400" dirty="0"/>
              <a:t>Koliko operativni tok „divergira” od RDG-?</a:t>
            </a:r>
          </a:p>
          <a:p>
            <a:r>
              <a:rPr lang="hr-HR" sz="2400" dirty="0"/>
              <a:t>...</a:t>
            </a:r>
          </a:p>
          <a:p>
            <a:pPr marL="690563" lvl="1" indent="0">
              <a:buNone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31620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Izvještaj o novčanom toku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398675" cy="4702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>
                <a:solidFill>
                  <a:schemeClr val="accent5">
                    <a:lumMod val="50000"/>
                  </a:schemeClr>
                </a:solidFill>
              </a:rPr>
              <a:t>Zadatak:</a:t>
            </a:r>
          </a:p>
          <a:p>
            <a:pPr marL="0" indent="0">
              <a:buNone/>
            </a:pPr>
            <a:endParaRPr lang="hr-H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2DF429-1DB4-4715-82BC-CC4E0F7F94D3}"/>
              </a:ext>
            </a:extLst>
          </p:cNvPr>
          <p:cNvSpPr txBox="1"/>
          <p:nvPr/>
        </p:nvSpPr>
        <p:spPr>
          <a:xfrm rot="204070">
            <a:off x="6217704" y="1229673"/>
            <a:ext cx="5772375" cy="5411481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Izdaci za nabavu sirovina</a:t>
            </a:r>
          </a:p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Plaćanje troška struje, vode, plina u proizvodnji</a:t>
            </a:r>
          </a:p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Plaće zaposlenika (neto, porezi, doprinosi)</a:t>
            </a:r>
          </a:p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Amortizacija </a:t>
            </a:r>
          </a:p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Plaćanje poreza na dobit</a:t>
            </a:r>
          </a:p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Primitak kreditnih sredstava</a:t>
            </a:r>
          </a:p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Uplata pozajmice vlasnika</a:t>
            </a:r>
          </a:p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Primitak injekcije kapitala (sredstva vlasnika)</a:t>
            </a:r>
          </a:p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Plaćanje kamata banci</a:t>
            </a:r>
          </a:p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Plaćanje glavnice kredita</a:t>
            </a:r>
          </a:p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Isplata dobiti (dividendi)</a:t>
            </a:r>
          </a:p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Plaćanje struje i plina koji se ne troši u proizvodnji</a:t>
            </a:r>
          </a:p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Izdatak za nabavu kotla</a:t>
            </a:r>
          </a:p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Izdatak za gradnju poslovne zgrade</a:t>
            </a:r>
          </a:p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Primitak od prodaje starog kotla</a:t>
            </a:r>
          </a:p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6FF583-2BCC-42EA-A306-F942A014C89C}"/>
              </a:ext>
            </a:extLst>
          </p:cNvPr>
          <p:cNvSpPr/>
          <p:nvPr/>
        </p:nvSpPr>
        <p:spPr>
          <a:xfrm rot="19545067">
            <a:off x="7584618" y="3861557"/>
            <a:ext cx="288000" cy="28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9391F0-CC5F-481C-88E0-240E54D160D8}"/>
              </a:ext>
            </a:extLst>
          </p:cNvPr>
          <p:cNvSpPr/>
          <p:nvPr/>
        </p:nvSpPr>
        <p:spPr>
          <a:xfrm>
            <a:off x="832315" y="1719999"/>
            <a:ext cx="38884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Novčani tok od POSLOVNIH aktivnosti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Novčani tok od ULAGAČKIH aktivnosti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Novčani tok od  FINANCIJSKIH aktivnosti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C:\Users\AA\AppData\Local\Microsoft\Windows\Temporary Internet Files\Content.IE5\DE4CGPLA\MC900441902[1].wmf">
            <a:extLst>
              <a:ext uri="{FF2B5EF4-FFF2-40B4-BE49-F238E27FC236}">
                <a16:creationId xmlns:a16="http://schemas.microsoft.com/office/drawing/2014/main" id="{EF1C856A-C978-4E8B-91BB-BC15CE2E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36" y="73913"/>
            <a:ext cx="79221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68F5F32-8479-4167-A92C-4C2C6AAD81D2}"/>
              </a:ext>
            </a:extLst>
          </p:cNvPr>
          <p:cNvSpPr/>
          <p:nvPr/>
        </p:nvSpPr>
        <p:spPr>
          <a:xfrm rot="19545067">
            <a:off x="7578061" y="1220588"/>
            <a:ext cx="288000" cy="28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E6CFC2-2A1B-4450-A7FF-68D780D64AF1}"/>
              </a:ext>
            </a:extLst>
          </p:cNvPr>
          <p:cNvSpPr/>
          <p:nvPr/>
        </p:nvSpPr>
        <p:spPr>
          <a:xfrm rot="19545067">
            <a:off x="6394031" y="1468514"/>
            <a:ext cx="288000" cy="28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D4D081-BBC6-4392-AFA7-5F5B4B18AE70}"/>
              </a:ext>
            </a:extLst>
          </p:cNvPr>
          <p:cNvSpPr/>
          <p:nvPr/>
        </p:nvSpPr>
        <p:spPr>
          <a:xfrm rot="19545067">
            <a:off x="6620078" y="1819467"/>
            <a:ext cx="288000" cy="28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F35B04-E199-4C83-94EE-3D3F22D4F7E7}"/>
              </a:ext>
            </a:extLst>
          </p:cNvPr>
          <p:cNvSpPr/>
          <p:nvPr/>
        </p:nvSpPr>
        <p:spPr>
          <a:xfrm rot="19545067">
            <a:off x="7556182" y="2565925"/>
            <a:ext cx="288000" cy="28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BEBA651-484F-4A24-9DEF-2499D7ACD35A}"/>
              </a:ext>
            </a:extLst>
          </p:cNvPr>
          <p:cNvSpPr/>
          <p:nvPr/>
        </p:nvSpPr>
        <p:spPr>
          <a:xfrm rot="19545067">
            <a:off x="6105999" y="4748980"/>
            <a:ext cx="288000" cy="28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F6D51BD-89E8-42AD-A6B5-4E6B743B8F3A}"/>
              </a:ext>
            </a:extLst>
          </p:cNvPr>
          <p:cNvSpPr/>
          <p:nvPr/>
        </p:nvSpPr>
        <p:spPr>
          <a:xfrm rot="19545067">
            <a:off x="7434045" y="4172916"/>
            <a:ext cx="288000" cy="28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AAFFD7-6CA4-4871-B4BD-BA793C0EA80C}"/>
              </a:ext>
            </a:extLst>
          </p:cNvPr>
          <p:cNvSpPr/>
          <p:nvPr/>
        </p:nvSpPr>
        <p:spPr>
          <a:xfrm rot="19545067">
            <a:off x="7402143" y="4510141"/>
            <a:ext cx="288000" cy="28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E26F301-D48C-46B8-9CC8-67141A0E65C3}"/>
              </a:ext>
            </a:extLst>
          </p:cNvPr>
          <p:cNvSpPr/>
          <p:nvPr/>
        </p:nvSpPr>
        <p:spPr>
          <a:xfrm rot="19545067">
            <a:off x="7377988" y="2860599"/>
            <a:ext cx="288000" cy="28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DCBA4A6-7786-494C-9BC1-9552834BEDA4}"/>
              </a:ext>
            </a:extLst>
          </p:cNvPr>
          <p:cNvSpPr/>
          <p:nvPr/>
        </p:nvSpPr>
        <p:spPr>
          <a:xfrm rot="19545067">
            <a:off x="7467086" y="3204130"/>
            <a:ext cx="288000" cy="28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A0040D-99BA-4423-A088-A31E2124BBC3}"/>
              </a:ext>
            </a:extLst>
          </p:cNvPr>
          <p:cNvSpPr/>
          <p:nvPr/>
        </p:nvSpPr>
        <p:spPr>
          <a:xfrm rot="19545067">
            <a:off x="6516380" y="3455575"/>
            <a:ext cx="288000" cy="28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68ED06F-216B-4539-B4A3-58D595D9B0D4}"/>
              </a:ext>
            </a:extLst>
          </p:cNvPr>
          <p:cNvSpPr/>
          <p:nvPr/>
        </p:nvSpPr>
        <p:spPr>
          <a:xfrm rot="19545067">
            <a:off x="6866709" y="5477008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5EF5AA-D0D0-4B6D-8758-0130F98FE881}"/>
              </a:ext>
            </a:extLst>
          </p:cNvPr>
          <p:cNvSpPr/>
          <p:nvPr/>
        </p:nvSpPr>
        <p:spPr>
          <a:xfrm rot="19545067">
            <a:off x="6961891" y="583364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DE445FE-D358-494E-A378-0415B3AFD48A}"/>
              </a:ext>
            </a:extLst>
          </p:cNvPr>
          <p:cNvSpPr/>
          <p:nvPr/>
        </p:nvSpPr>
        <p:spPr>
          <a:xfrm rot="19545067">
            <a:off x="7414476" y="5185355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3880B17-BDA4-40BC-820B-B5546CA41455}"/>
              </a:ext>
            </a:extLst>
          </p:cNvPr>
          <p:cNvSpPr/>
          <p:nvPr/>
        </p:nvSpPr>
        <p:spPr>
          <a:xfrm rot="19545067">
            <a:off x="8180071" y="2219612"/>
            <a:ext cx="288000" cy="288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2A0D2E-03D2-4DF8-9346-AE3C48F22F0A}"/>
              </a:ext>
            </a:extLst>
          </p:cNvPr>
          <p:cNvSpPr/>
          <p:nvPr/>
        </p:nvSpPr>
        <p:spPr>
          <a:xfrm rot="19545067">
            <a:off x="548221" y="1807383"/>
            <a:ext cx="288000" cy="28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736F06F-2E7D-44D1-80AB-8518ECBC83E0}"/>
              </a:ext>
            </a:extLst>
          </p:cNvPr>
          <p:cNvSpPr/>
          <p:nvPr/>
        </p:nvSpPr>
        <p:spPr>
          <a:xfrm rot="19545067">
            <a:off x="556242" y="4735729"/>
            <a:ext cx="288000" cy="28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D349D97-3A9D-4FB0-BF98-8A061CF38085}"/>
              </a:ext>
            </a:extLst>
          </p:cNvPr>
          <p:cNvSpPr/>
          <p:nvPr/>
        </p:nvSpPr>
        <p:spPr>
          <a:xfrm rot="19545067">
            <a:off x="544300" y="328500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95338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Međupovezanost izvještaja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932CA73-9B26-4B3A-84BA-3E4E2407A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1604422"/>
            <a:ext cx="8229600" cy="4525963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D8368F20-F1A2-44AC-90B5-B40F708790CB}"/>
              </a:ext>
            </a:extLst>
          </p:cNvPr>
          <p:cNvSpPr/>
          <p:nvPr/>
        </p:nvSpPr>
        <p:spPr>
          <a:xfrm>
            <a:off x="9426720" y="4614851"/>
            <a:ext cx="2684094" cy="12243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Račun dobiti i gubitka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E70D0A2-DBA5-48B4-BEF2-A35F9761D865}"/>
              </a:ext>
            </a:extLst>
          </p:cNvPr>
          <p:cNvSpPr/>
          <p:nvPr/>
        </p:nvSpPr>
        <p:spPr>
          <a:xfrm>
            <a:off x="3141374" y="5334931"/>
            <a:ext cx="5025550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Izvještaj o novčanom toku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E3D2C7-87CE-4162-8CE4-3FD751CBC8CD}"/>
              </a:ext>
            </a:extLst>
          </p:cNvPr>
          <p:cNvSpPr txBox="1"/>
          <p:nvPr/>
        </p:nvSpPr>
        <p:spPr>
          <a:xfrm>
            <a:off x="3203038" y="4804347"/>
            <a:ext cx="239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Stanje novca na računu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813B2A-0458-45C0-9449-D7FEFD52FDE3}"/>
              </a:ext>
            </a:extLst>
          </p:cNvPr>
          <p:cNvSpPr txBox="1"/>
          <p:nvPr/>
        </p:nvSpPr>
        <p:spPr>
          <a:xfrm>
            <a:off x="9456173" y="4105037"/>
            <a:ext cx="141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Neto dobit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004361-DF8F-4D3B-9BBD-81E298B3EBBF}"/>
              </a:ext>
            </a:extLst>
          </p:cNvPr>
          <p:cNvSpPr txBox="1"/>
          <p:nvPr/>
        </p:nvSpPr>
        <p:spPr>
          <a:xfrm>
            <a:off x="9549810" y="1885171"/>
            <a:ext cx="224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Zadržana dobit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6DB34799-48CC-4C35-923A-2949C5624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139" y="2152533"/>
            <a:ext cx="3844728" cy="237339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reeform 12">
            <a:extLst>
              <a:ext uri="{FF2B5EF4-FFF2-40B4-BE49-F238E27FC236}">
                <a16:creationId xmlns:a16="http://schemas.microsoft.com/office/drawing/2014/main" id="{08D29388-D1F1-465A-BCED-327C089004BF}"/>
              </a:ext>
            </a:extLst>
          </p:cNvPr>
          <p:cNvSpPr/>
          <p:nvPr/>
        </p:nvSpPr>
        <p:spPr>
          <a:xfrm>
            <a:off x="4279388" y="4296228"/>
            <a:ext cx="926188" cy="1049301"/>
          </a:xfrm>
          <a:custGeom>
            <a:avLst/>
            <a:gdLst>
              <a:gd name="connsiteX0" fmla="*/ 228600 w 1238250"/>
              <a:gd name="connsiteY0" fmla="*/ 1362075 h 1362075"/>
              <a:gd name="connsiteX1" fmla="*/ 333375 w 1238250"/>
              <a:gd name="connsiteY1" fmla="*/ 1276350 h 1362075"/>
              <a:gd name="connsiteX2" fmla="*/ 361950 w 1238250"/>
              <a:gd name="connsiteY2" fmla="*/ 1219200 h 1362075"/>
              <a:gd name="connsiteX3" fmla="*/ 381000 w 1238250"/>
              <a:gd name="connsiteY3" fmla="*/ 1190625 h 1362075"/>
              <a:gd name="connsiteX4" fmla="*/ 371475 w 1238250"/>
              <a:gd name="connsiteY4" fmla="*/ 1152525 h 1362075"/>
              <a:gd name="connsiteX5" fmla="*/ 323850 w 1238250"/>
              <a:gd name="connsiteY5" fmla="*/ 1095375 h 1362075"/>
              <a:gd name="connsiteX6" fmla="*/ 304800 w 1238250"/>
              <a:gd name="connsiteY6" fmla="*/ 1066800 h 1362075"/>
              <a:gd name="connsiteX7" fmla="*/ 219075 w 1238250"/>
              <a:gd name="connsiteY7" fmla="*/ 1000125 h 1362075"/>
              <a:gd name="connsiteX8" fmla="*/ 190500 w 1238250"/>
              <a:gd name="connsiteY8" fmla="*/ 990600 h 1362075"/>
              <a:gd name="connsiteX9" fmla="*/ 161925 w 1238250"/>
              <a:gd name="connsiteY9" fmla="*/ 962025 h 1362075"/>
              <a:gd name="connsiteX10" fmla="*/ 133350 w 1238250"/>
              <a:gd name="connsiteY10" fmla="*/ 952500 h 1362075"/>
              <a:gd name="connsiteX11" fmla="*/ 95250 w 1238250"/>
              <a:gd name="connsiteY11" fmla="*/ 923925 h 1362075"/>
              <a:gd name="connsiteX12" fmla="*/ 47625 w 1238250"/>
              <a:gd name="connsiteY12" fmla="*/ 866775 h 1362075"/>
              <a:gd name="connsiteX13" fmla="*/ 0 w 1238250"/>
              <a:gd name="connsiteY13" fmla="*/ 809625 h 1362075"/>
              <a:gd name="connsiteX14" fmla="*/ 28575 w 1238250"/>
              <a:gd name="connsiteY14" fmla="*/ 723900 h 1362075"/>
              <a:gd name="connsiteX15" fmla="*/ 38100 w 1238250"/>
              <a:gd name="connsiteY15" fmla="*/ 695325 h 1362075"/>
              <a:gd name="connsiteX16" fmla="*/ 76200 w 1238250"/>
              <a:gd name="connsiteY16" fmla="*/ 638175 h 1362075"/>
              <a:gd name="connsiteX17" fmla="*/ 85725 w 1238250"/>
              <a:gd name="connsiteY17" fmla="*/ 600075 h 1362075"/>
              <a:gd name="connsiteX18" fmla="*/ 66675 w 1238250"/>
              <a:gd name="connsiteY18" fmla="*/ 447675 h 1362075"/>
              <a:gd name="connsiteX19" fmla="*/ 57150 w 1238250"/>
              <a:gd name="connsiteY19" fmla="*/ 400050 h 1362075"/>
              <a:gd name="connsiteX20" fmla="*/ 38100 w 1238250"/>
              <a:gd name="connsiteY20" fmla="*/ 361950 h 1362075"/>
              <a:gd name="connsiteX21" fmla="*/ 28575 w 1238250"/>
              <a:gd name="connsiteY21" fmla="*/ 333375 h 1362075"/>
              <a:gd name="connsiteX22" fmla="*/ 38100 w 1238250"/>
              <a:gd name="connsiteY22" fmla="*/ 209550 h 1362075"/>
              <a:gd name="connsiteX23" fmla="*/ 104775 w 1238250"/>
              <a:gd name="connsiteY23" fmla="*/ 123825 h 1362075"/>
              <a:gd name="connsiteX24" fmla="*/ 161925 w 1238250"/>
              <a:gd name="connsiteY24" fmla="*/ 85725 h 1362075"/>
              <a:gd name="connsiteX25" fmla="*/ 209550 w 1238250"/>
              <a:gd name="connsiteY25" fmla="*/ 76200 h 1362075"/>
              <a:gd name="connsiteX26" fmla="*/ 238125 w 1238250"/>
              <a:gd name="connsiteY26" fmla="*/ 66675 h 1362075"/>
              <a:gd name="connsiteX27" fmla="*/ 285750 w 1238250"/>
              <a:gd name="connsiteY27" fmla="*/ 57150 h 1362075"/>
              <a:gd name="connsiteX28" fmla="*/ 342900 w 1238250"/>
              <a:gd name="connsiteY28" fmla="*/ 38100 h 1362075"/>
              <a:gd name="connsiteX29" fmla="*/ 371475 w 1238250"/>
              <a:gd name="connsiteY29" fmla="*/ 28575 h 1362075"/>
              <a:gd name="connsiteX30" fmla="*/ 409575 w 1238250"/>
              <a:gd name="connsiteY30" fmla="*/ 19050 h 1362075"/>
              <a:gd name="connsiteX31" fmla="*/ 552450 w 1238250"/>
              <a:gd name="connsiteY31" fmla="*/ 0 h 1362075"/>
              <a:gd name="connsiteX32" fmla="*/ 752475 w 1238250"/>
              <a:gd name="connsiteY32" fmla="*/ 9525 h 1362075"/>
              <a:gd name="connsiteX33" fmla="*/ 781050 w 1238250"/>
              <a:gd name="connsiteY33" fmla="*/ 19050 h 1362075"/>
              <a:gd name="connsiteX34" fmla="*/ 828675 w 1238250"/>
              <a:gd name="connsiteY34" fmla="*/ 57150 h 1362075"/>
              <a:gd name="connsiteX35" fmla="*/ 876300 w 1238250"/>
              <a:gd name="connsiteY35" fmla="*/ 114300 h 1362075"/>
              <a:gd name="connsiteX36" fmla="*/ 933450 w 1238250"/>
              <a:gd name="connsiteY36" fmla="*/ 133350 h 1362075"/>
              <a:gd name="connsiteX37" fmla="*/ 962025 w 1238250"/>
              <a:gd name="connsiteY37" fmla="*/ 142875 h 1362075"/>
              <a:gd name="connsiteX38" fmla="*/ 1066800 w 1238250"/>
              <a:gd name="connsiteY38" fmla="*/ 114300 h 1362075"/>
              <a:gd name="connsiteX39" fmla="*/ 1123950 w 1238250"/>
              <a:gd name="connsiteY39" fmla="*/ 85725 h 1362075"/>
              <a:gd name="connsiteX40" fmla="*/ 1228725 w 1238250"/>
              <a:gd name="connsiteY40" fmla="*/ 95250 h 1362075"/>
              <a:gd name="connsiteX41" fmla="*/ 1200150 w 1238250"/>
              <a:gd name="connsiteY41" fmla="*/ 85725 h 1362075"/>
              <a:gd name="connsiteX42" fmla="*/ 1171575 w 1238250"/>
              <a:gd name="connsiteY42" fmla="*/ 66675 h 1362075"/>
              <a:gd name="connsiteX43" fmla="*/ 1114425 w 1238250"/>
              <a:gd name="connsiteY43" fmla="*/ 9525 h 1362075"/>
              <a:gd name="connsiteX44" fmla="*/ 1143000 w 1238250"/>
              <a:gd name="connsiteY44" fmla="*/ 19050 h 1362075"/>
              <a:gd name="connsiteX45" fmla="*/ 1181100 w 1238250"/>
              <a:gd name="connsiteY45" fmla="*/ 76200 h 1362075"/>
              <a:gd name="connsiteX46" fmla="*/ 1238250 w 1238250"/>
              <a:gd name="connsiteY46" fmla="*/ 114300 h 1362075"/>
              <a:gd name="connsiteX47" fmla="*/ 1209675 w 1238250"/>
              <a:gd name="connsiteY47" fmla="*/ 133350 h 1362075"/>
              <a:gd name="connsiteX48" fmla="*/ 1181100 w 1238250"/>
              <a:gd name="connsiteY48" fmla="*/ 142875 h 1362075"/>
              <a:gd name="connsiteX49" fmla="*/ 1162050 w 1238250"/>
              <a:gd name="connsiteY49" fmla="*/ 171450 h 1362075"/>
              <a:gd name="connsiteX50" fmla="*/ 1133475 w 1238250"/>
              <a:gd name="connsiteY50" fmla="*/ 190500 h 1362075"/>
              <a:gd name="connsiteX51" fmla="*/ 1123950 w 1238250"/>
              <a:gd name="connsiteY51" fmla="*/ 200025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38250" h="1362075">
                <a:moveTo>
                  <a:pt x="228600" y="1362075"/>
                </a:moveTo>
                <a:cubicBezTo>
                  <a:pt x="263525" y="1333500"/>
                  <a:pt x="300217" y="1306958"/>
                  <a:pt x="333375" y="1276350"/>
                </a:cubicBezTo>
                <a:cubicBezTo>
                  <a:pt x="358723" y="1252952"/>
                  <a:pt x="348166" y="1246767"/>
                  <a:pt x="361950" y="1219200"/>
                </a:cubicBezTo>
                <a:cubicBezTo>
                  <a:pt x="367070" y="1208961"/>
                  <a:pt x="374650" y="1200150"/>
                  <a:pt x="381000" y="1190625"/>
                </a:cubicBezTo>
                <a:cubicBezTo>
                  <a:pt x="377825" y="1177925"/>
                  <a:pt x="376632" y="1164557"/>
                  <a:pt x="371475" y="1152525"/>
                </a:cubicBezTo>
                <a:cubicBezTo>
                  <a:pt x="358955" y="1123312"/>
                  <a:pt x="344043" y="1119607"/>
                  <a:pt x="323850" y="1095375"/>
                </a:cubicBezTo>
                <a:cubicBezTo>
                  <a:pt x="316521" y="1086581"/>
                  <a:pt x="312129" y="1075594"/>
                  <a:pt x="304800" y="1066800"/>
                </a:cubicBezTo>
                <a:cubicBezTo>
                  <a:pt x="285834" y="1044041"/>
                  <a:pt x="243583" y="1008294"/>
                  <a:pt x="219075" y="1000125"/>
                </a:cubicBezTo>
                <a:lnTo>
                  <a:pt x="190500" y="990600"/>
                </a:lnTo>
                <a:cubicBezTo>
                  <a:pt x="180975" y="981075"/>
                  <a:pt x="173133" y="969497"/>
                  <a:pt x="161925" y="962025"/>
                </a:cubicBezTo>
                <a:cubicBezTo>
                  <a:pt x="153571" y="956456"/>
                  <a:pt x="142067" y="957481"/>
                  <a:pt x="133350" y="952500"/>
                </a:cubicBezTo>
                <a:cubicBezTo>
                  <a:pt x="119567" y="944624"/>
                  <a:pt x="107303" y="934256"/>
                  <a:pt x="95250" y="923925"/>
                </a:cubicBezTo>
                <a:cubicBezTo>
                  <a:pt x="46552" y="882184"/>
                  <a:pt x="84369" y="910868"/>
                  <a:pt x="47625" y="866775"/>
                </a:cubicBezTo>
                <a:cubicBezTo>
                  <a:pt x="-13491" y="793436"/>
                  <a:pt x="47298" y="880571"/>
                  <a:pt x="0" y="809625"/>
                </a:cubicBezTo>
                <a:cubicBezTo>
                  <a:pt x="17683" y="703525"/>
                  <a:pt x="-4908" y="790866"/>
                  <a:pt x="28575" y="723900"/>
                </a:cubicBezTo>
                <a:cubicBezTo>
                  <a:pt x="33065" y="714920"/>
                  <a:pt x="33224" y="704102"/>
                  <a:pt x="38100" y="695325"/>
                </a:cubicBezTo>
                <a:cubicBezTo>
                  <a:pt x="49219" y="675311"/>
                  <a:pt x="76200" y="638175"/>
                  <a:pt x="76200" y="638175"/>
                </a:cubicBezTo>
                <a:cubicBezTo>
                  <a:pt x="79375" y="625475"/>
                  <a:pt x="85725" y="613166"/>
                  <a:pt x="85725" y="600075"/>
                </a:cubicBezTo>
                <a:cubicBezTo>
                  <a:pt x="85725" y="414172"/>
                  <a:pt x="86794" y="528151"/>
                  <a:pt x="66675" y="447675"/>
                </a:cubicBezTo>
                <a:cubicBezTo>
                  <a:pt x="62748" y="431969"/>
                  <a:pt x="62270" y="415409"/>
                  <a:pt x="57150" y="400050"/>
                </a:cubicBezTo>
                <a:cubicBezTo>
                  <a:pt x="52660" y="386580"/>
                  <a:pt x="43693" y="375001"/>
                  <a:pt x="38100" y="361950"/>
                </a:cubicBezTo>
                <a:cubicBezTo>
                  <a:pt x="34145" y="352722"/>
                  <a:pt x="31750" y="342900"/>
                  <a:pt x="28575" y="333375"/>
                </a:cubicBezTo>
                <a:cubicBezTo>
                  <a:pt x="31750" y="292100"/>
                  <a:pt x="27565" y="249584"/>
                  <a:pt x="38100" y="209550"/>
                </a:cubicBezTo>
                <a:cubicBezTo>
                  <a:pt x="43396" y="189426"/>
                  <a:pt x="83707" y="140211"/>
                  <a:pt x="104775" y="123825"/>
                </a:cubicBezTo>
                <a:cubicBezTo>
                  <a:pt x="122847" y="109769"/>
                  <a:pt x="139474" y="90215"/>
                  <a:pt x="161925" y="85725"/>
                </a:cubicBezTo>
                <a:cubicBezTo>
                  <a:pt x="177800" y="82550"/>
                  <a:pt x="193844" y="80127"/>
                  <a:pt x="209550" y="76200"/>
                </a:cubicBezTo>
                <a:cubicBezTo>
                  <a:pt x="219290" y="73765"/>
                  <a:pt x="228385" y="69110"/>
                  <a:pt x="238125" y="66675"/>
                </a:cubicBezTo>
                <a:cubicBezTo>
                  <a:pt x="253831" y="62748"/>
                  <a:pt x="270131" y="61410"/>
                  <a:pt x="285750" y="57150"/>
                </a:cubicBezTo>
                <a:cubicBezTo>
                  <a:pt x="305123" y="51866"/>
                  <a:pt x="323850" y="44450"/>
                  <a:pt x="342900" y="38100"/>
                </a:cubicBezTo>
                <a:cubicBezTo>
                  <a:pt x="352425" y="34925"/>
                  <a:pt x="361735" y="31010"/>
                  <a:pt x="371475" y="28575"/>
                </a:cubicBezTo>
                <a:cubicBezTo>
                  <a:pt x="384175" y="25400"/>
                  <a:pt x="396616" y="20901"/>
                  <a:pt x="409575" y="19050"/>
                </a:cubicBezTo>
                <a:cubicBezTo>
                  <a:pt x="604453" y="-8790"/>
                  <a:pt x="431161" y="24258"/>
                  <a:pt x="552450" y="0"/>
                </a:cubicBezTo>
                <a:cubicBezTo>
                  <a:pt x="619125" y="3175"/>
                  <a:pt x="685955" y="3982"/>
                  <a:pt x="752475" y="9525"/>
                </a:cubicBezTo>
                <a:cubicBezTo>
                  <a:pt x="762481" y="10359"/>
                  <a:pt x="773210" y="12778"/>
                  <a:pt x="781050" y="19050"/>
                </a:cubicBezTo>
                <a:cubicBezTo>
                  <a:pt x="842598" y="68289"/>
                  <a:pt x="756851" y="33209"/>
                  <a:pt x="828675" y="57150"/>
                </a:cubicBezTo>
                <a:cubicBezTo>
                  <a:pt x="840532" y="74935"/>
                  <a:pt x="856887" y="103515"/>
                  <a:pt x="876300" y="114300"/>
                </a:cubicBezTo>
                <a:cubicBezTo>
                  <a:pt x="893853" y="124052"/>
                  <a:pt x="914400" y="127000"/>
                  <a:pt x="933450" y="133350"/>
                </a:cubicBezTo>
                <a:lnTo>
                  <a:pt x="962025" y="142875"/>
                </a:lnTo>
                <a:cubicBezTo>
                  <a:pt x="987585" y="137763"/>
                  <a:pt x="1046083" y="128111"/>
                  <a:pt x="1066800" y="114300"/>
                </a:cubicBezTo>
                <a:cubicBezTo>
                  <a:pt x="1103729" y="89681"/>
                  <a:pt x="1084515" y="98870"/>
                  <a:pt x="1123950" y="85725"/>
                </a:cubicBezTo>
                <a:cubicBezTo>
                  <a:pt x="1158875" y="88900"/>
                  <a:pt x="1193656" y="95250"/>
                  <a:pt x="1228725" y="95250"/>
                </a:cubicBezTo>
                <a:cubicBezTo>
                  <a:pt x="1238765" y="95250"/>
                  <a:pt x="1209130" y="90215"/>
                  <a:pt x="1200150" y="85725"/>
                </a:cubicBezTo>
                <a:cubicBezTo>
                  <a:pt x="1189911" y="80605"/>
                  <a:pt x="1180131" y="74280"/>
                  <a:pt x="1171575" y="66675"/>
                </a:cubicBezTo>
                <a:cubicBezTo>
                  <a:pt x="1151439" y="48777"/>
                  <a:pt x="1088867" y="1006"/>
                  <a:pt x="1114425" y="9525"/>
                </a:cubicBezTo>
                <a:lnTo>
                  <a:pt x="1143000" y="19050"/>
                </a:lnTo>
                <a:cubicBezTo>
                  <a:pt x="1155700" y="38100"/>
                  <a:pt x="1162050" y="63500"/>
                  <a:pt x="1181100" y="76200"/>
                </a:cubicBezTo>
                <a:lnTo>
                  <a:pt x="1238250" y="114300"/>
                </a:lnTo>
                <a:cubicBezTo>
                  <a:pt x="1228725" y="120650"/>
                  <a:pt x="1219914" y="128230"/>
                  <a:pt x="1209675" y="133350"/>
                </a:cubicBezTo>
                <a:cubicBezTo>
                  <a:pt x="1200695" y="137840"/>
                  <a:pt x="1188940" y="136603"/>
                  <a:pt x="1181100" y="142875"/>
                </a:cubicBezTo>
                <a:cubicBezTo>
                  <a:pt x="1172161" y="150026"/>
                  <a:pt x="1170145" y="163355"/>
                  <a:pt x="1162050" y="171450"/>
                </a:cubicBezTo>
                <a:cubicBezTo>
                  <a:pt x="1153955" y="179545"/>
                  <a:pt x="1142633" y="183631"/>
                  <a:pt x="1133475" y="190500"/>
                </a:cubicBezTo>
                <a:cubicBezTo>
                  <a:pt x="1129883" y="193194"/>
                  <a:pt x="1127125" y="196850"/>
                  <a:pt x="1123950" y="2000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C9FC6C-C738-45B1-95AE-863B8AFDAA23}"/>
              </a:ext>
            </a:extLst>
          </p:cNvPr>
          <p:cNvSpPr/>
          <p:nvPr/>
        </p:nvSpPr>
        <p:spPr>
          <a:xfrm>
            <a:off x="6303098" y="1617329"/>
            <a:ext cx="1683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BILANCA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199E46AD-A73F-422F-B527-3F4AAC64D6F6}"/>
              </a:ext>
            </a:extLst>
          </p:cNvPr>
          <p:cNvSpPr/>
          <p:nvPr/>
        </p:nvSpPr>
        <p:spPr>
          <a:xfrm>
            <a:off x="8902014" y="2738972"/>
            <a:ext cx="926188" cy="2144050"/>
          </a:xfrm>
          <a:custGeom>
            <a:avLst/>
            <a:gdLst>
              <a:gd name="connsiteX0" fmla="*/ 533400 w 926188"/>
              <a:gd name="connsiteY0" fmla="*/ 2133600 h 2144050"/>
              <a:gd name="connsiteX1" fmla="*/ 247650 w 926188"/>
              <a:gd name="connsiteY1" fmla="*/ 2133600 h 2144050"/>
              <a:gd name="connsiteX2" fmla="*/ 190500 w 926188"/>
              <a:gd name="connsiteY2" fmla="*/ 2085975 h 2144050"/>
              <a:gd name="connsiteX3" fmla="*/ 190500 w 926188"/>
              <a:gd name="connsiteY3" fmla="*/ 1971675 h 2144050"/>
              <a:gd name="connsiteX4" fmla="*/ 228600 w 926188"/>
              <a:gd name="connsiteY4" fmla="*/ 1914525 h 2144050"/>
              <a:gd name="connsiteX5" fmla="*/ 314325 w 926188"/>
              <a:gd name="connsiteY5" fmla="*/ 1819275 h 2144050"/>
              <a:gd name="connsiteX6" fmla="*/ 342900 w 926188"/>
              <a:gd name="connsiteY6" fmla="*/ 1790700 h 2144050"/>
              <a:gd name="connsiteX7" fmla="*/ 400050 w 926188"/>
              <a:gd name="connsiteY7" fmla="*/ 1743075 h 2144050"/>
              <a:gd name="connsiteX8" fmla="*/ 419100 w 926188"/>
              <a:gd name="connsiteY8" fmla="*/ 1714500 h 2144050"/>
              <a:gd name="connsiteX9" fmla="*/ 476250 w 926188"/>
              <a:gd name="connsiteY9" fmla="*/ 1657350 h 2144050"/>
              <a:gd name="connsiteX10" fmla="*/ 533400 w 926188"/>
              <a:gd name="connsiteY10" fmla="*/ 1609725 h 2144050"/>
              <a:gd name="connsiteX11" fmla="*/ 561975 w 926188"/>
              <a:gd name="connsiteY11" fmla="*/ 1552575 h 2144050"/>
              <a:gd name="connsiteX12" fmla="*/ 600075 w 926188"/>
              <a:gd name="connsiteY12" fmla="*/ 1476375 h 2144050"/>
              <a:gd name="connsiteX13" fmla="*/ 619125 w 926188"/>
              <a:gd name="connsiteY13" fmla="*/ 1447800 h 2144050"/>
              <a:gd name="connsiteX14" fmla="*/ 628650 w 926188"/>
              <a:gd name="connsiteY14" fmla="*/ 1419225 h 2144050"/>
              <a:gd name="connsiteX15" fmla="*/ 647700 w 926188"/>
              <a:gd name="connsiteY15" fmla="*/ 1381125 h 2144050"/>
              <a:gd name="connsiteX16" fmla="*/ 685800 w 926188"/>
              <a:gd name="connsiteY16" fmla="*/ 1323975 h 2144050"/>
              <a:gd name="connsiteX17" fmla="*/ 704850 w 926188"/>
              <a:gd name="connsiteY17" fmla="*/ 1257300 h 2144050"/>
              <a:gd name="connsiteX18" fmla="*/ 742950 w 926188"/>
              <a:gd name="connsiteY18" fmla="*/ 1162050 h 2144050"/>
              <a:gd name="connsiteX19" fmla="*/ 752475 w 926188"/>
              <a:gd name="connsiteY19" fmla="*/ 1133475 h 2144050"/>
              <a:gd name="connsiteX20" fmla="*/ 771525 w 926188"/>
              <a:gd name="connsiteY20" fmla="*/ 1085850 h 2144050"/>
              <a:gd name="connsiteX21" fmla="*/ 800100 w 926188"/>
              <a:gd name="connsiteY21" fmla="*/ 1000125 h 2144050"/>
              <a:gd name="connsiteX22" fmla="*/ 819150 w 926188"/>
              <a:gd name="connsiteY22" fmla="*/ 971550 h 2144050"/>
              <a:gd name="connsiteX23" fmla="*/ 838200 w 926188"/>
              <a:gd name="connsiteY23" fmla="*/ 904875 h 2144050"/>
              <a:gd name="connsiteX24" fmla="*/ 847725 w 926188"/>
              <a:gd name="connsiteY24" fmla="*/ 876300 h 2144050"/>
              <a:gd name="connsiteX25" fmla="*/ 857250 w 926188"/>
              <a:gd name="connsiteY25" fmla="*/ 828675 h 2144050"/>
              <a:gd name="connsiteX26" fmla="*/ 876300 w 926188"/>
              <a:gd name="connsiteY26" fmla="*/ 771525 h 2144050"/>
              <a:gd name="connsiteX27" fmla="*/ 895350 w 926188"/>
              <a:gd name="connsiteY27" fmla="*/ 723900 h 2144050"/>
              <a:gd name="connsiteX28" fmla="*/ 904875 w 926188"/>
              <a:gd name="connsiteY28" fmla="*/ 676275 h 2144050"/>
              <a:gd name="connsiteX29" fmla="*/ 914400 w 926188"/>
              <a:gd name="connsiteY29" fmla="*/ 647700 h 2144050"/>
              <a:gd name="connsiteX30" fmla="*/ 914400 w 926188"/>
              <a:gd name="connsiteY30" fmla="*/ 276225 h 2144050"/>
              <a:gd name="connsiteX31" fmla="*/ 904875 w 926188"/>
              <a:gd name="connsiteY31" fmla="*/ 247650 h 2144050"/>
              <a:gd name="connsiteX32" fmla="*/ 819150 w 926188"/>
              <a:gd name="connsiteY32" fmla="*/ 171450 h 2144050"/>
              <a:gd name="connsiteX33" fmla="*/ 771525 w 926188"/>
              <a:gd name="connsiteY33" fmla="*/ 123825 h 2144050"/>
              <a:gd name="connsiteX34" fmla="*/ 742950 w 926188"/>
              <a:gd name="connsiteY34" fmla="*/ 95250 h 2144050"/>
              <a:gd name="connsiteX35" fmla="*/ 657225 w 926188"/>
              <a:gd name="connsiteY35" fmla="*/ 47625 h 2144050"/>
              <a:gd name="connsiteX36" fmla="*/ 628650 w 926188"/>
              <a:gd name="connsiteY36" fmla="*/ 28575 h 2144050"/>
              <a:gd name="connsiteX37" fmla="*/ 523875 w 926188"/>
              <a:gd name="connsiteY37" fmla="*/ 0 h 2144050"/>
              <a:gd name="connsiteX38" fmla="*/ 409575 w 926188"/>
              <a:gd name="connsiteY38" fmla="*/ 19050 h 2144050"/>
              <a:gd name="connsiteX39" fmla="*/ 352425 w 926188"/>
              <a:gd name="connsiteY39" fmla="*/ 57150 h 2144050"/>
              <a:gd name="connsiteX40" fmla="*/ 295275 w 926188"/>
              <a:gd name="connsiteY40" fmla="*/ 104775 h 2144050"/>
              <a:gd name="connsiteX41" fmla="*/ 266700 w 926188"/>
              <a:gd name="connsiteY41" fmla="*/ 114300 h 2144050"/>
              <a:gd name="connsiteX42" fmla="*/ 209550 w 926188"/>
              <a:gd name="connsiteY42" fmla="*/ 152400 h 2144050"/>
              <a:gd name="connsiteX43" fmla="*/ 123825 w 926188"/>
              <a:gd name="connsiteY43" fmla="*/ 180975 h 2144050"/>
              <a:gd name="connsiteX44" fmla="*/ 95250 w 926188"/>
              <a:gd name="connsiteY44" fmla="*/ 190500 h 2144050"/>
              <a:gd name="connsiteX45" fmla="*/ 38100 w 926188"/>
              <a:gd name="connsiteY45" fmla="*/ 200025 h 2144050"/>
              <a:gd name="connsiteX46" fmla="*/ 95250 w 926188"/>
              <a:gd name="connsiteY46" fmla="*/ 161925 h 2144050"/>
              <a:gd name="connsiteX47" fmla="*/ 66675 w 926188"/>
              <a:gd name="connsiteY47" fmla="*/ 180975 h 2144050"/>
              <a:gd name="connsiteX48" fmla="*/ 38100 w 926188"/>
              <a:gd name="connsiteY48" fmla="*/ 200025 h 2144050"/>
              <a:gd name="connsiteX49" fmla="*/ 0 w 926188"/>
              <a:gd name="connsiteY49" fmla="*/ 209550 h 2144050"/>
              <a:gd name="connsiteX50" fmla="*/ 85725 w 926188"/>
              <a:gd name="connsiteY50" fmla="*/ 238125 h 2144050"/>
              <a:gd name="connsiteX51" fmla="*/ 114300 w 926188"/>
              <a:gd name="connsiteY51" fmla="*/ 247650 h 2144050"/>
              <a:gd name="connsiteX52" fmla="*/ 142875 w 926188"/>
              <a:gd name="connsiteY52" fmla="*/ 257175 h 2144050"/>
              <a:gd name="connsiteX53" fmla="*/ 123825 w 926188"/>
              <a:gd name="connsiteY53" fmla="*/ 228600 h 2144050"/>
              <a:gd name="connsiteX54" fmla="*/ 66675 w 926188"/>
              <a:gd name="connsiteY54" fmla="*/ 200025 h 2144050"/>
              <a:gd name="connsiteX55" fmla="*/ 28575 w 926188"/>
              <a:gd name="connsiteY55" fmla="*/ 190500 h 214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26188" h="2144050">
                <a:moveTo>
                  <a:pt x="533400" y="2133600"/>
                </a:moveTo>
                <a:cubicBezTo>
                  <a:pt x="418192" y="2142462"/>
                  <a:pt x="369236" y="2151838"/>
                  <a:pt x="247650" y="2133600"/>
                </a:cubicBezTo>
                <a:cubicBezTo>
                  <a:pt x="232049" y="2131260"/>
                  <a:pt x="198715" y="2094190"/>
                  <a:pt x="190500" y="2085975"/>
                </a:cubicBezTo>
                <a:cubicBezTo>
                  <a:pt x="175597" y="2041265"/>
                  <a:pt x="169232" y="2035478"/>
                  <a:pt x="190500" y="1971675"/>
                </a:cubicBezTo>
                <a:cubicBezTo>
                  <a:pt x="197740" y="1949955"/>
                  <a:pt x="214863" y="1932841"/>
                  <a:pt x="228600" y="1914525"/>
                </a:cubicBezTo>
                <a:cubicBezTo>
                  <a:pt x="273339" y="1854872"/>
                  <a:pt x="245950" y="1887650"/>
                  <a:pt x="314325" y="1819275"/>
                </a:cubicBezTo>
                <a:cubicBezTo>
                  <a:pt x="323850" y="1809750"/>
                  <a:pt x="331692" y="1798172"/>
                  <a:pt x="342900" y="1790700"/>
                </a:cubicBezTo>
                <a:cubicBezTo>
                  <a:pt x="370997" y="1771969"/>
                  <a:pt x="377131" y="1770577"/>
                  <a:pt x="400050" y="1743075"/>
                </a:cubicBezTo>
                <a:cubicBezTo>
                  <a:pt x="407379" y="1734281"/>
                  <a:pt x="411495" y="1723056"/>
                  <a:pt x="419100" y="1714500"/>
                </a:cubicBezTo>
                <a:cubicBezTo>
                  <a:pt x="436998" y="1694364"/>
                  <a:pt x="457200" y="1676400"/>
                  <a:pt x="476250" y="1657350"/>
                </a:cubicBezTo>
                <a:cubicBezTo>
                  <a:pt x="512920" y="1620680"/>
                  <a:pt x="493617" y="1636247"/>
                  <a:pt x="533400" y="1609725"/>
                </a:cubicBezTo>
                <a:cubicBezTo>
                  <a:pt x="552714" y="1551782"/>
                  <a:pt x="530322" y="1610606"/>
                  <a:pt x="561975" y="1552575"/>
                </a:cubicBezTo>
                <a:cubicBezTo>
                  <a:pt x="575573" y="1527644"/>
                  <a:pt x="584323" y="1500004"/>
                  <a:pt x="600075" y="1476375"/>
                </a:cubicBezTo>
                <a:cubicBezTo>
                  <a:pt x="606425" y="1466850"/>
                  <a:pt x="614005" y="1458039"/>
                  <a:pt x="619125" y="1447800"/>
                </a:cubicBezTo>
                <a:cubicBezTo>
                  <a:pt x="623615" y="1438820"/>
                  <a:pt x="624695" y="1428453"/>
                  <a:pt x="628650" y="1419225"/>
                </a:cubicBezTo>
                <a:cubicBezTo>
                  <a:pt x="634243" y="1406174"/>
                  <a:pt x="640395" y="1393301"/>
                  <a:pt x="647700" y="1381125"/>
                </a:cubicBezTo>
                <a:cubicBezTo>
                  <a:pt x="659480" y="1361492"/>
                  <a:pt x="685800" y="1323975"/>
                  <a:pt x="685800" y="1323975"/>
                </a:cubicBezTo>
                <a:cubicBezTo>
                  <a:pt x="692670" y="1296496"/>
                  <a:pt x="695090" y="1282677"/>
                  <a:pt x="704850" y="1257300"/>
                </a:cubicBezTo>
                <a:cubicBezTo>
                  <a:pt x="717126" y="1225384"/>
                  <a:pt x="732136" y="1194491"/>
                  <a:pt x="742950" y="1162050"/>
                </a:cubicBezTo>
                <a:cubicBezTo>
                  <a:pt x="746125" y="1152525"/>
                  <a:pt x="748950" y="1142876"/>
                  <a:pt x="752475" y="1133475"/>
                </a:cubicBezTo>
                <a:cubicBezTo>
                  <a:pt x="758478" y="1117466"/>
                  <a:pt x="766118" y="1102070"/>
                  <a:pt x="771525" y="1085850"/>
                </a:cubicBezTo>
                <a:cubicBezTo>
                  <a:pt x="789715" y="1031281"/>
                  <a:pt x="770287" y="1059750"/>
                  <a:pt x="800100" y="1000125"/>
                </a:cubicBezTo>
                <a:cubicBezTo>
                  <a:pt x="805220" y="989886"/>
                  <a:pt x="814030" y="981789"/>
                  <a:pt x="819150" y="971550"/>
                </a:cubicBezTo>
                <a:cubicBezTo>
                  <a:pt x="826763" y="956325"/>
                  <a:pt x="834131" y="919117"/>
                  <a:pt x="838200" y="904875"/>
                </a:cubicBezTo>
                <a:cubicBezTo>
                  <a:pt x="840958" y="895221"/>
                  <a:pt x="845290" y="886040"/>
                  <a:pt x="847725" y="876300"/>
                </a:cubicBezTo>
                <a:cubicBezTo>
                  <a:pt x="851652" y="860594"/>
                  <a:pt x="852990" y="844294"/>
                  <a:pt x="857250" y="828675"/>
                </a:cubicBezTo>
                <a:cubicBezTo>
                  <a:pt x="862534" y="809302"/>
                  <a:pt x="868842" y="790169"/>
                  <a:pt x="876300" y="771525"/>
                </a:cubicBezTo>
                <a:cubicBezTo>
                  <a:pt x="882650" y="755650"/>
                  <a:pt x="890437" y="740277"/>
                  <a:pt x="895350" y="723900"/>
                </a:cubicBezTo>
                <a:cubicBezTo>
                  <a:pt x="900002" y="708393"/>
                  <a:pt x="900948" y="691981"/>
                  <a:pt x="904875" y="676275"/>
                </a:cubicBezTo>
                <a:cubicBezTo>
                  <a:pt x="907310" y="666535"/>
                  <a:pt x="911225" y="657225"/>
                  <a:pt x="914400" y="647700"/>
                </a:cubicBezTo>
                <a:cubicBezTo>
                  <a:pt x="929975" y="476377"/>
                  <a:pt x="930260" y="522055"/>
                  <a:pt x="914400" y="276225"/>
                </a:cubicBezTo>
                <a:cubicBezTo>
                  <a:pt x="913754" y="266206"/>
                  <a:pt x="911039" y="255575"/>
                  <a:pt x="904875" y="247650"/>
                </a:cubicBezTo>
                <a:cubicBezTo>
                  <a:pt x="869743" y="202481"/>
                  <a:pt x="857346" y="196914"/>
                  <a:pt x="819150" y="171450"/>
                </a:cubicBezTo>
                <a:cubicBezTo>
                  <a:pt x="784225" y="119062"/>
                  <a:pt x="819150" y="163512"/>
                  <a:pt x="771525" y="123825"/>
                </a:cubicBezTo>
                <a:cubicBezTo>
                  <a:pt x="761177" y="115201"/>
                  <a:pt x="753583" y="103520"/>
                  <a:pt x="742950" y="95250"/>
                </a:cubicBezTo>
                <a:cubicBezTo>
                  <a:pt x="634833" y="11159"/>
                  <a:pt x="726207" y="82116"/>
                  <a:pt x="657225" y="47625"/>
                </a:cubicBezTo>
                <a:cubicBezTo>
                  <a:pt x="646986" y="42505"/>
                  <a:pt x="639111" y="33224"/>
                  <a:pt x="628650" y="28575"/>
                </a:cubicBezTo>
                <a:cubicBezTo>
                  <a:pt x="589100" y="10997"/>
                  <a:pt x="564619" y="8149"/>
                  <a:pt x="523875" y="0"/>
                </a:cubicBezTo>
                <a:cubicBezTo>
                  <a:pt x="508137" y="1749"/>
                  <a:pt x="437500" y="3536"/>
                  <a:pt x="409575" y="19050"/>
                </a:cubicBezTo>
                <a:cubicBezTo>
                  <a:pt x="389561" y="30169"/>
                  <a:pt x="368614" y="40961"/>
                  <a:pt x="352425" y="57150"/>
                </a:cubicBezTo>
                <a:cubicBezTo>
                  <a:pt x="331359" y="78216"/>
                  <a:pt x="321797" y="91514"/>
                  <a:pt x="295275" y="104775"/>
                </a:cubicBezTo>
                <a:cubicBezTo>
                  <a:pt x="286295" y="109265"/>
                  <a:pt x="275477" y="109424"/>
                  <a:pt x="266700" y="114300"/>
                </a:cubicBezTo>
                <a:cubicBezTo>
                  <a:pt x="246686" y="125419"/>
                  <a:pt x="231270" y="145160"/>
                  <a:pt x="209550" y="152400"/>
                </a:cubicBezTo>
                <a:lnTo>
                  <a:pt x="123825" y="180975"/>
                </a:lnTo>
                <a:cubicBezTo>
                  <a:pt x="114300" y="184150"/>
                  <a:pt x="105154" y="188849"/>
                  <a:pt x="95250" y="190500"/>
                </a:cubicBezTo>
                <a:lnTo>
                  <a:pt x="38100" y="200025"/>
                </a:lnTo>
                <a:lnTo>
                  <a:pt x="95250" y="161925"/>
                </a:lnTo>
                <a:lnTo>
                  <a:pt x="66675" y="180975"/>
                </a:lnTo>
                <a:cubicBezTo>
                  <a:pt x="57150" y="187325"/>
                  <a:pt x="49206" y="197249"/>
                  <a:pt x="38100" y="200025"/>
                </a:cubicBezTo>
                <a:lnTo>
                  <a:pt x="0" y="209550"/>
                </a:lnTo>
                <a:lnTo>
                  <a:pt x="85725" y="238125"/>
                </a:lnTo>
                <a:lnTo>
                  <a:pt x="114300" y="247650"/>
                </a:lnTo>
                <a:lnTo>
                  <a:pt x="142875" y="257175"/>
                </a:lnTo>
                <a:cubicBezTo>
                  <a:pt x="136525" y="247650"/>
                  <a:pt x="131920" y="236695"/>
                  <a:pt x="123825" y="228600"/>
                </a:cubicBezTo>
                <a:cubicBezTo>
                  <a:pt x="107127" y="211902"/>
                  <a:pt x="88366" y="206223"/>
                  <a:pt x="66675" y="200025"/>
                </a:cubicBezTo>
                <a:cubicBezTo>
                  <a:pt x="54088" y="196429"/>
                  <a:pt x="28575" y="190500"/>
                  <a:pt x="28575" y="1905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7175EC18-7BFE-49A7-8F33-C09CFA77AD02}"/>
              </a:ext>
            </a:extLst>
          </p:cNvPr>
          <p:cNvSpPr/>
          <p:nvPr/>
        </p:nvSpPr>
        <p:spPr>
          <a:xfrm>
            <a:off x="9850264" y="510395"/>
            <a:ext cx="2245072" cy="10940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Izvještaj o promjeni vlasničke glavnice</a:t>
            </a:r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EBBAE329-376C-4D7A-B6E2-6B834EE05E81}"/>
              </a:ext>
            </a:extLst>
          </p:cNvPr>
          <p:cNvSpPr/>
          <p:nvPr/>
        </p:nvSpPr>
        <p:spPr>
          <a:xfrm>
            <a:off x="8768266" y="702694"/>
            <a:ext cx="1122386" cy="1986455"/>
          </a:xfrm>
          <a:custGeom>
            <a:avLst/>
            <a:gdLst>
              <a:gd name="connsiteX0" fmla="*/ 0 w 1122386"/>
              <a:gd name="connsiteY0" fmla="*/ 1986455 h 1986455"/>
              <a:gd name="connsiteX1" fmla="*/ 141889 w 1122386"/>
              <a:gd name="connsiteY1" fmla="*/ 1813035 h 1986455"/>
              <a:gd name="connsiteX2" fmla="*/ 220717 w 1122386"/>
              <a:gd name="connsiteY2" fmla="*/ 1718442 h 1986455"/>
              <a:gd name="connsiteX3" fmla="*/ 283779 w 1122386"/>
              <a:gd name="connsiteY3" fmla="*/ 1623849 h 1986455"/>
              <a:gd name="connsiteX4" fmla="*/ 315310 w 1122386"/>
              <a:gd name="connsiteY4" fmla="*/ 1560787 h 1986455"/>
              <a:gd name="connsiteX5" fmla="*/ 346841 w 1122386"/>
              <a:gd name="connsiteY5" fmla="*/ 1529255 h 1986455"/>
              <a:gd name="connsiteX6" fmla="*/ 378372 w 1122386"/>
              <a:gd name="connsiteY6" fmla="*/ 1481959 h 1986455"/>
              <a:gd name="connsiteX7" fmla="*/ 394138 w 1122386"/>
              <a:gd name="connsiteY7" fmla="*/ 1418897 h 1986455"/>
              <a:gd name="connsiteX8" fmla="*/ 425669 w 1122386"/>
              <a:gd name="connsiteY8" fmla="*/ 1371600 h 1986455"/>
              <a:gd name="connsiteX9" fmla="*/ 394138 w 1122386"/>
              <a:gd name="connsiteY9" fmla="*/ 1040524 h 1986455"/>
              <a:gd name="connsiteX10" fmla="*/ 378372 w 1122386"/>
              <a:gd name="connsiteY10" fmla="*/ 993228 h 1986455"/>
              <a:gd name="connsiteX11" fmla="*/ 346841 w 1122386"/>
              <a:gd name="connsiteY11" fmla="*/ 867104 h 1986455"/>
              <a:gd name="connsiteX12" fmla="*/ 315310 w 1122386"/>
              <a:gd name="connsiteY12" fmla="*/ 788276 h 1986455"/>
              <a:gd name="connsiteX13" fmla="*/ 268013 w 1122386"/>
              <a:gd name="connsiteY13" fmla="*/ 677918 h 1986455"/>
              <a:gd name="connsiteX14" fmla="*/ 236482 w 1122386"/>
              <a:gd name="connsiteY14" fmla="*/ 520262 h 1986455"/>
              <a:gd name="connsiteX15" fmla="*/ 220717 w 1122386"/>
              <a:gd name="connsiteY15" fmla="*/ 457200 h 1986455"/>
              <a:gd name="connsiteX16" fmla="*/ 268013 w 1122386"/>
              <a:gd name="connsiteY16" fmla="*/ 141890 h 1986455"/>
              <a:gd name="connsiteX17" fmla="*/ 315310 w 1122386"/>
              <a:gd name="connsiteY17" fmla="*/ 110359 h 1986455"/>
              <a:gd name="connsiteX18" fmla="*/ 394138 w 1122386"/>
              <a:gd name="connsiteY18" fmla="*/ 15766 h 1986455"/>
              <a:gd name="connsiteX19" fmla="*/ 441434 w 1122386"/>
              <a:gd name="connsiteY19" fmla="*/ 0 h 1986455"/>
              <a:gd name="connsiteX20" fmla="*/ 804041 w 1122386"/>
              <a:gd name="connsiteY20" fmla="*/ 15766 h 1986455"/>
              <a:gd name="connsiteX21" fmla="*/ 945931 w 1122386"/>
              <a:gd name="connsiteY21" fmla="*/ 78828 h 1986455"/>
              <a:gd name="connsiteX22" fmla="*/ 993227 w 1122386"/>
              <a:gd name="connsiteY22" fmla="*/ 126124 h 1986455"/>
              <a:gd name="connsiteX23" fmla="*/ 1024758 w 1122386"/>
              <a:gd name="connsiteY23" fmla="*/ 173421 h 1986455"/>
              <a:gd name="connsiteX24" fmla="*/ 1072055 w 1122386"/>
              <a:gd name="connsiteY24" fmla="*/ 189187 h 1986455"/>
              <a:gd name="connsiteX25" fmla="*/ 1103586 w 1122386"/>
              <a:gd name="connsiteY25" fmla="*/ 236483 h 1986455"/>
              <a:gd name="connsiteX26" fmla="*/ 1119351 w 1122386"/>
              <a:gd name="connsiteY26" fmla="*/ 189187 h 1986455"/>
              <a:gd name="connsiteX27" fmla="*/ 1040524 w 1122386"/>
              <a:gd name="connsiteY27" fmla="*/ 110359 h 1986455"/>
              <a:gd name="connsiteX28" fmla="*/ 1024758 w 1122386"/>
              <a:gd name="connsiteY28" fmla="*/ 63062 h 1986455"/>
              <a:gd name="connsiteX29" fmla="*/ 1040524 w 1122386"/>
              <a:gd name="connsiteY29" fmla="*/ 141890 h 1986455"/>
              <a:gd name="connsiteX30" fmla="*/ 993227 w 1122386"/>
              <a:gd name="connsiteY30" fmla="*/ 220718 h 1986455"/>
              <a:gd name="connsiteX31" fmla="*/ 1056289 w 1122386"/>
              <a:gd name="connsiteY31" fmla="*/ 204952 h 19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22386" h="1986455">
                <a:moveTo>
                  <a:pt x="0" y="1986455"/>
                </a:moveTo>
                <a:cubicBezTo>
                  <a:pt x="47296" y="1928648"/>
                  <a:pt x="97720" y="1873265"/>
                  <a:pt x="141889" y="1813035"/>
                </a:cubicBezTo>
                <a:cubicBezTo>
                  <a:pt x="218419" y="1708675"/>
                  <a:pt x="124417" y="1782641"/>
                  <a:pt x="220717" y="1718442"/>
                </a:cubicBezTo>
                <a:cubicBezTo>
                  <a:pt x="254534" y="1616985"/>
                  <a:pt x="209970" y="1727181"/>
                  <a:pt x="283779" y="1623849"/>
                </a:cubicBezTo>
                <a:cubicBezTo>
                  <a:pt x="297439" y="1604725"/>
                  <a:pt x="302274" y="1580342"/>
                  <a:pt x="315310" y="1560787"/>
                </a:cubicBezTo>
                <a:cubicBezTo>
                  <a:pt x="323555" y="1548419"/>
                  <a:pt x="337556" y="1540862"/>
                  <a:pt x="346841" y="1529255"/>
                </a:cubicBezTo>
                <a:cubicBezTo>
                  <a:pt x="358677" y="1514459"/>
                  <a:pt x="367862" y="1497724"/>
                  <a:pt x="378372" y="1481959"/>
                </a:cubicBezTo>
                <a:cubicBezTo>
                  <a:pt x="383627" y="1460938"/>
                  <a:pt x="385603" y="1438813"/>
                  <a:pt x="394138" y="1418897"/>
                </a:cubicBezTo>
                <a:cubicBezTo>
                  <a:pt x="401602" y="1401481"/>
                  <a:pt x="424723" y="1390524"/>
                  <a:pt x="425669" y="1371600"/>
                </a:cubicBezTo>
                <a:cubicBezTo>
                  <a:pt x="432163" y="1241723"/>
                  <a:pt x="425909" y="1151725"/>
                  <a:pt x="394138" y="1040524"/>
                </a:cubicBezTo>
                <a:cubicBezTo>
                  <a:pt x="389573" y="1024545"/>
                  <a:pt x="382745" y="1009261"/>
                  <a:pt x="378372" y="993228"/>
                </a:cubicBezTo>
                <a:cubicBezTo>
                  <a:pt x="366970" y="951420"/>
                  <a:pt x="362935" y="907340"/>
                  <a:pt x="346841" y="867104"/>
                </a:cubicBezTo>
                <a:cubicBezTo>
                  <a:pt x="336331" y="840828"/>
                  <a:pt x="324259" y="815124"/>
                  <a:pt x="315310" y="788276"/>
                </a:cubicBezTo>
                <a:cubicBezTo>
                  <a:pt x="281375" y="686473"/>
                  <a:pt x="323432" y="761046"/>
                  <a:pt x="268013" y="677918"/>
                </a:cubicBezTo>
                <a:cubicBezTo>
                  <a:pt x="235637" y="580785"/>
                  <a:pt x="265467" y="679680"/>
                  <a:pt x="236482" y="520262"/>
                </a:cubicBezTo>
                <a:cubicBezTo>
                  <a:pt x="232606" y="498944"/>
                  <a:pt x="225972" y="478221"/>
                  <a:pt x="220717" y="457200"/>
                </a:cubicBezTo>
                <a:cubicBezTo>
                  <a:pt x="224538" y="396059"/>
                  <a:pt x="202547" y="220449"/>
                  <a:pt x="268013" y="141890"/>
                </a:cubicBezTo>
                <a:cubicBezTo>
                  <a:pt x="280143" y="127334"/>
                  <a:pt x="299544" y="120869"/>
                  <a:pt x="315310" y="110359"/>
                </a:cubicBezTo>
                <a:cubicBezTo>
                  <a:pt x="338577" y="75457"/>
                  <a:pt x="357719" y="40045"/>
                  <a:pt x="394138" y="15766"/>
                </a:cubicBezTo>
                <a:cubicBezTo>
                  <a:pt x="407965" y="6548"/>
                  <a:pt x="425669" y="5255"/>
                  <a:pt x="441434" y="0"/>
                </a:cubicBezTo>
                <a:cubicBezTo>
                  <a:pt x="562303" y="5255"/>
                  <a:pt x="683700" y="3317"/>
                  <a:pt x="804041" y="15766"/>
                </a:cubicBezTo>
                <a:cubicBezTo>
                  <a:pt x="851133" y="20638"/>
                  <a:pt x="908307" y="47475"/>
                  <a:pt x="945931" y="78828"/>
                </a:cubicBezTo>
                <a:cubicBezTo>
                  <a:pt x="963059" y="93101"/>
                  <a:pt x="978954" y="108996"/>
                  <a:pt x="993227" y="126124"/>
                </a:cubicBezTo>
                <a:cubicBezTo>
                  <a:pt x="1005357" y="140680"/>
                  <a:pt x="1009962" y="161584"/>
                  <a:pt x="1024758" y="173421"/>
                </a:cubicBezTo>
                <a:cubicBezTo>
                  <a:pt x="1037735" y="183803"/>
                  <a:pt x="1056289" y="183932"/>
                  <a:pt x="1072055" y="189187"/>
                </a:cubicBezTo>
                <a:cubicBezTo>
                  <a:pt x="1082565" y="204952"/>
                  <a:pt x="1084638" y="236483"/>
                  <a:pt x="1103586" y="236483"/>
                </a:cubicBezTo>
                <a:cubicBezTo>
                  <a:pt x="1120204" y="236483"/>
                  <a:pt x="1126783" y="204051"/>
                  <a:pt x="1119351" y="189187"/>
                </a:cubicBezTo>
                <a:cubicBezTo>
                  <a:pt x="1102733" y="155950"/>
                  <a:pt x="1040524" y="110359"/>
                  <a:pt x="1040524" y="110359"/>
                </a:cubicBezTo>
                <a:cubicBezTo>
                  <a:pt x="1035269" y="94593"/>
                  <a:pt x="1024758" y="46443"/>
                  <a:pt x="1024758" y="63062"/>
                </a:cubicBezTo>
                <a:cubicBezTo>
                  <a:pt x="1024758" y="89858"/>
                  <a:pt x="1029436" y="117495"/>
                  <a:pt x="1040524" y="141890"/>
                </a:cubicBezTo>
                <a:cubicBezTo>
                  <a:pt x="1095726" y="263334"/>
                  <a:pt x="1169020" y="245830"/>
                  <a:pt x="993227" y="220718"/>
                </a:cubicBezTo>
                <a:cubicBezTo>
                  <a:pt x="911033" y="193319"/>
                  <a:pt x="929313" y="204952"/>
                  <a:pt x="1056289" y="204952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30CD77C1-553B-490F-8113-BECC3D24D5B8}"/>
              </a:ext>
            </a:extLst>
          </p:cNvPr>
          <p:cNvSpPr/>
          <p:nvPr/>
        </p:nvSpPr>
        <p:spPr>
          <a:xfrm>
            <a:off x="8952799" y="1601329"/>
            <a:ext cx="1297425" cy="1024758"/>
          </a:xfrm>
          <a:custGeom>
            <a:avLst/>
            <a:gdLst>
              <a:gd name="connsiteX0" fmla="*/ 1297425 w 1297425"/>
              <a:gd name="connsiteY0" fmla="*/ 0 h 1024758"/>
              <a:gd name="connsiteX1" fmla="*/ 1250129 w 1297425"/>
              <a:gd name="connsiteY1" fmla="*/ 173420 h 1024758"/>
              <a:gd name="connsiteX2" fmla="*/ 1092473 w 1297425"/>
              <a:gd name="connsiteY2" fmla="*/ 236483 h 1024758"/>
              <a:gd name="connsiteX3" fmla="*/ 1045177 w 1297425"/>
              <a:gd name="connsiteY3" fmla="*/ 252248 h 1024758"/>
              <a:gd name="connsiteX4" fmla="*/ 745632 w 1297425"/>
              <a:gd name="connsiteY4" fmla="*/ 204952 h 1024758"/>
              <a:gd name="connsiteX5" fmla="*/ 698336 w 1297425"/>
              <a:gd name="connsiteY5" fmla="*/ 189186 h 1024758"/>
              <a:gd name="connsiteX6" fmla="*/ 651039 w 1297425"/>
              <a:gd name="connsiteY6" fmla="*/ 173420 h 1024758"/>
              <a:gd name="connsiteX7" fmla="*/ 572211 w 1297425"/>
              <a:gd name="connsiteY7" fmla="*/ 189186 h 1024758"/>
              <a:gd name="connsiteX8" fmla="*/ 524915 w 1297425"/>
              <a:gd name="connsiteY8" fmla="*/ 204952 h 1024758"/>
              <a:gd name="connsiteX9" fmla="*/ 509149 w 1297425"/>
              <a:gd name="connsiteY9" fmla="*/ 252248 h 1024758"/>
              <a:gd name="connsiteX10" fmla="*/ 477618 w 1297425"/>
              <a:gd name="connsiteY10" fmla="*/ 583324 h 1024758"/>
              <a:gd name="connsiteX11" fmla="*/ 430322 w 1297425"/>
              <a:gd name="connsiteY11" fmla="*/ 662152 h 1024758"/>
              <a:gd name="connsiteX12" fmla="*/ 383025 w 1297425"/>
              <a:gd name="connsiteY12" fmla="*/ 677917 h 1024758"/>
              <a:gd name="connsiteX13" fmla="*/ 288432 w 1297425"/>
              <a:gd name="connsiteY13" fmla="*/ 740979 h 1024758"/>
              <a:gd name="connsiteX14" fmla="*/ 241136 w 1297425"/>
              <a:gd name="connsiteY14" fmla="*/ 772510 h 1024758"/>
              <a:gd name="connsiteX15" fmla="*/ 178073 w 1297425"/>
              <a:gd name="connsiteY15" fmla="*/ 851338 h 1024758"/>
              <a:gd name="connsiteX16" fmla="*/ 130777 w 1297425"/>
              <a:gd name="connsiteY16" fmla="*/ 867103 h 1024758"/>
              <a:gd name="connsiteX17" fmla="*/ 51949 w 1297425"/>
              <a:gd name="connsiteY17" fmla="*/ 961696 h 1024758"/>
              <a:gd name="connsiteX18" fmla="*/ 20418 w 1297425"/>
              <a:gd name="connsiteY18" fmla="*/ 1008993 h 1024758"/>
              <a:gd name="connsiteX19" fmla="*/ 51949 w 1297425"/>
              <a:gd name="connsiteY19" fmla="*/ 914400 h 1024758"/>
              <a:gd name="connsiteX20" fmla="*/ 115011 w 1297425"/>
              <a:gd name="connsiteY20" fmla="*/ 819807 h 1024758"/>
              <a:gd name="connsiteX21" fmla="*/ 51949 w 1297425"/>
              <a:gd name="connsiteY21" fmla="*/ 914400 h 1024758"/>
              <a:gd name="connsiteX22" fmla="*/ 36184 w 1297425"/>
              <a:gd name="connsiteY22" fmla="*/ 961696 h 1024758"/>
              <a:gd name="connsiteX23" fmla="*/ 4653 w 1297425"/>
              <a:gd name="connsiteY23" fmla="*/ 1008993 h 1024758"/>
              <a:gd name="connsiteX24" fmla="*/ 99246 w 1297425"/>
              <a:gd name="connsiteY24" fmla="*/ 977462 h 1024758"/>
              <a:gd name="connsiteX25" fmla="*/ 146542 w 1297425"/>
              <a:gd name="connsiteY25" fmla="*/ 945931 h 1024758"/>
              <a:gd name="connsiteX26" fmla="*/ 99246 w 1297425"/>
              <a:gd name="connsiteY26" fmla="*/ 961696 h 1024758"/>
              <a:gd name="connsiteX27" fmla="*/ 20418 w 1297425"/>
              <a:gd name="connsiteY27" fmla="*/ 1024758 h 102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7425" h="1024758">
                <a:moveTo>
                  <a:pt x="1297425" y="0"/>
                </a:moveTo>
                <a:cubicBezTo>
                  <a:pt x="1281660" y="57807"/>
                  <a:pt x="1278536" y="120664"/>
                  <a:pt x="1250129" y="173420"/>
                </a:cubicBezTo>
                <a:cubicBezTo>
                  <a:pt x="1239979" y="192270"/>
                  <a:pt x="1092492" y="236477"/>
                  <a:pt x="1092473" y="236483"/>
                </a:cubicBezTo>
                <a:lnTo>
                  <a:pt x="1045177" y="252248"/>
                </a:lnTo>
                <a:cubicBezTo>
                  <a:pt x="807092" y="233934"/>
                  <a:pt x="905225" y="258150"/>
                  <a:pt x="745632" y="204952"/>
                </a:cubicBezTo>
                <a:lnTo>
                  <a:pt x="698336" y="189186"/>
                </a:lnTo>
                <a:lnTo>
                  <a:pt x="651039" y="173420"/>
                </a:lnTo>
                <a:cubicBezTo>
                  <a:pt x="624763" y="178675"/>
                  <a:pt x="598207" y="182687"/>
                  <a:pt x="572211" y="189186"/>
                </a:cubicBezTo>
                <a:cubicBezTo>
                  <a:pt x="556089" y="193217"/>
                  <a:pt x="536666" y="193201"/>
                  <a:pt x="524915" y="204952"/>
                </a:cubicBezTo>
                <a:cubicBezTo>
                  <a:pt x="513164" y="216703"/>
                  <a:pt x="514404" y="236483"/>
                  <a:pt x="509149" y="252248"/>
                </a:cubicBezTo>
                <a:cubicBezTo>
                  <a:pt x="497842" y="444469"/>
                  <a:pt x="513702" y="457030"/>
                  <a:pt x="477618" y="583324"/>
                </a:cubicBezTo>
                <a:cubicBezTo>
                  <a:pt x="467355" y="619243"/>
                  <a:pt x="464478" y="641659"/>
                  <a:pt x="430322" y="662152"/>
                </a:cubicBezTo>
                <a:cubicBezTo>
                  <a:pt x="416072" y="670702"/>
                  <a:pt x="398791" y="672662"/>
                  <a:pt x="383025" y="677917"/>
                </a:cubicBezTo>
                <a:lnTo>
                  <a:pt x="288432" y="740979"/>
                </a:lnTo>
                <a:lnTo>
                  <a:pt x="241136" y="772510"/>
                </a:lnTo>
                <a:cubicBezTo>
                  <a:pt x="226813" y="793994"/>
                  <a:pt x="203036" y="836360"/>
                  <a:pt x="178073" y="851338"/>
                </a:cubicBezTo>
                <a:cubicBezTo>
                  <a:pt x="163823" y="859888"/>
                  <a:pt x="146542" y="861848"/>
                  <a:pt x="130777" y="867103"/>
                </a:cubicBezTo>
                <a:cubicBezTo>
                  <a:pt x="52491" y="984533"/>
                  <a:pt x="153107" y="840307"/>
                  <a:pt x="51949" y="961696"/>
                </a:cubicBezTo>
                <a:cubicBezTo>
                  <a:pt x="39819" y="976252"/>
                  <a:pt x="20418" y="1027941"/>
                  <a:pt x="20418" y="1008993"/>
                </a:cubicBezTo>
                <a:cubicBezTo>
                  <a:pt x="20418" y="975756"/>
                  <a:pt x="33513" y="942055"/>
                  <a:pt x="51949" y="914400"/>
                </a:cubicBezTo>
                <a:lnTo>
                  <a:pt x="115011" y="819807"/>
                </a:lnTo>
                <a:cubicBezTo>
                  <a:pt x="78806" y="964633"/>
                  <a:pt x="131131" y="815423"/>
                  <a:pt x="51949" y="914400"/>
                </a:cubicBezTo>
                <a:cubicBezTo>
                  <a:pt x="41568" y="927377"/>
                  <a:pt x="43616" y="946832"/>
                  <a:pt x="36184" y="961696"/>
                </a:cubicBezTo>
                <a:cubicBezTo>
                  <a:pt x="27710" y="978644"/>
                  <a:pt x="-13729" y="1004397"/>
                  <a:pt x="4653" y="1008993"/>
                </a:cubicBezTo>
                <a:cubicBezTo>
                  <a:pt x="36897" y="1017054"/>
                  <a:pt x="99246" y="977462"/>
                  <a:pt x="99246" y="977462"/>
                </a:cubicBezTo>
                <a:cubicBezTo>
                  <a:pt x="115011" y="966952"/>
                  <a:pt x="146542" y="964879"/>
                  <a:pt x="146542" y="945931"/>
                </a:cubicBezTo>
                <a:cubicBezTo>
                  <a:pt x="146542" y="929313"/>
                  <a:pt x="114110" y="954264"/>
                  <a:pt x="99246" y="961696"/>
                </a:cubicBezTo>
                <a:cubicBezTo>
                  <a:pt x="59469" y="981584"/>
                  <a:pt x="49746" y="995430"/>
                  <a:pt x="20418" y="10247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3F256B7B-5D18-4F10-BC1D-7439DA97C41A}"/>
              </a:ext>
            </a:extLst>
          </p:cNvPr>
          <p:cNvSpPr/>
          <p:nvPr/>
        </p:nvSpPr>
        <p:spPr>
          <a:xfrm>
            <a:off x="3809528" y="469715"/>
            <a:ext cx="6035610" cy="4049405"/>
          </a:xfrm>
          <a:custGeom>
            <a:avLst/>
            <a:gdLst>
              <a:gd name="connsiteX0" fmla="*/ 508000 w 6083300"/>
              <a:gd name="connsiteY0" fmla="*/ 4318000 h 4318000"/>
              <a:gd name="connsiteX1" fmla="*/ 495300 w 6083300"/>
              <a:gd name="connsiteY1" fmla="*/ 4241800 h 4318000"/>
              <a:gd name="connsiteX2" fmla="*/ 482600 w 6083300"/>
              <a:gd name="connsiteY2" fmla="*/ 4191000 h 4318000"/>
              <a:gd name="connsiteX3" fmla="*/ 457200 w 6083300"/>
              <a:gd name="connsiteY3" fmla="*/ 3848100 h 4318000"/>
              <a:gd name="connsiteX4" fmla="*/ 431800 w 6083300"/>
              <a:gd name="connsiteY4" fmla="*/ 3733800 h 4318000"/>
              <a:gd name="connsiteX5" fmla="*/ 406400 w 6083300"/>
              <a:gd name="connsiteY5" fmla="*/ 3568700 h 4318000"/>
              <a:gd name="connsiteX6" fmla="*/ 393700 w 6083300"/>
              <a:gd name="connsiteY6" fmla="*/ 3505200 h 4318000"/>
              <a:gd name="connsiteX7" fmla="*/ 431800 w 6083300"/>
              <a:gd name="connsiteY7" fmla="*/ 3492500 h 4318000"/>
              <a:gd name="connsiteX8" fmla="*/ 444500 w 6083300"/>
              <a:gd name="connsiteY8" fmla="*/ 3441700 h 4318000"/>
              <a:gd name="connsiteX9" fmla="*/ 431800 w 6083300"/>
              <a:gd name="connsiteY9" fmla="*/ 3200400 h 4318000"/>
              <a:gd name="connsiteX10" fmla="*/ 393700 w 6083300"/>
              <a:gd name="connsiteY10" fmla="*/ 3136900 h 4318000"/>
              <a:gd name="connsiteX11" fmla="*/ 330200 w 6083300"/>
              <a:gd name="connsiteY11" fmla="*/ 3048000 h 4318000"/>
              <a:gd name="connsiteX12" fmla="*/ 304800 w 6083300"/>
              <a:gd name="connsiteY12" fmla="*/ 3009900 h 4318000"/>
              <a:gd name="connsiteX13" fmla="*/ 266700 w 6083300"/>
              <a:gd name="connsiteY13" fmla="*/ 2984500 h 4318000"/>
              <a:gd name="connsiteX14" fmla="*/ 190500 w 6083300"/>
              <a:gd name="connsiteY14" fmla="*/ 2921000 h 4318000"/>
              <a:gd name="connsiteX15" fmla="*/ 114300 w 6083300"/>
              <a:gd name="connsiteY15" fmla="*/ 2844800 h 4318000"/>
              <a:gd name="connsiteX16" fmla="*/ 50800 w 6083300"/>
              <a:gd name="connsiteY16" fmla="*/ 2768600 h 4318000"/>
              <a:gd name="connsiteX17" fmla="*/ 0 w 6083300"/>
              <a:gd name="connsiteY17" fmla="*/ 2628900 h 4318000"/>
              <a:gd name="connsiteX18" fmla="*/ 12700 w 6083300"/>
              <a:gd name="connsiteY18" fmla="*/ 2463800 h 4318000"/>
              <a:gd name="connsiteX19" fmla="*/ 25400 w 6083300"/>
              <a:gd name="connsiteY19" fmla="*/ 2413000 h 4318000"/>
              <a:gd name="connsiteX20" fmla="*/ 114300 w 6083300"/>
              <a:gd name="connsiteY20" fmla="*/ 2298700 h 4318000"/>
              <a:gd name="connsiteX21" fmla="*/ 139700 w 6083300"/>
              <a:gd name="connsiteY21" fmla="*/ 2260600 h 4318000"/>
              <a:gd name="connsiteX22" fmla="*/ 215900 w 6083300"/>
              <a:gd name="connsiteY22" fmla="*/ 2184400 h 4318000"/>
              <a:gd name="connsiteX23" fmla="*/ 279400 w 6083300"/>
              <a:gd name="connsiteY23" fmla="*/ 2108200 h 4318000"/>
              <a:gd name="connsiteX24" fmla="*/ 317500 w 6083300"/>
              <a:gd name="connsiteY24" fmla="*/ 2082800 h 4318000"/>
              <a:gd name="connsiteX25" fmla="*/ 355600 w 6083300"/>
              <a:gd name="connsiteY25" fmla="*/ 2044700 h 4318000"/>
              <a:gd name="connsiteX26" fmla="*/ 444500 w 6083300"/>
              <a:gd name="connsiteY26" fmla="*/ 2006600 h 4318000"/>
              <a:gd name="connsiteX27" fmla="*/ 482600 w 6083300"/>
              <a:gd name="connsiteY27" fmla="*/ 1981200 h 4318000"/>
              <a:gd name="connsiteX28" fmla="*/ 508000 w 6083300"/>
              <a:gd name="connsiteY28" fmla="*/ 1943100 h 4318000"/>
              <a:gd name="connsiteX29" fmla="*/ 520700 w 6083300"/>
              <a:gd name="connsiteY29" fmla="*/ 1905000 h 4318000"/>
              <a:gd name="connsiteX30" fmla="*/ 571500 w 6083300"/>
              <a:gd name="connsiteY30" fmla="*/ 1828800 h 4318000"/>
              <a:gd name="connsiteX31" fmla="*/ 635000 w 6083300"/>
              <a:gd name="connsiteY31" fmla="*/ 1714500 h 4318000"/>
              <a:gd name="connsiteX32" fmla="*/ 647700 w 6083300"/>
              <a:gd name="connsiteY32" fmla="*/ 1676400 h 4318000"/>
              <a:gd name="connsiteX33" fmla="*/ 723900 w 6083300"/>
              <a:gd name="connsiteY33" fmla="*/ 1612900 h 4318000"/>
              <a:gd name="connsiteX34" fmla="*/ 812800 w 6083300"/>
              <a:gd name="connsiteY34" fmla="*/ 1536700 h 4318000"/>
              <a:gd name="connsiteX35" fmla="*/ 863600 w 6083300"/>
              <a:gd name="connsiteY35" fmla="*/ 1511300 h 4318000"/>
              <a:gd name="connsiteX36" fmla="*/ 901700 w 6083300"/>
              <a:gd name="connsiteY36" fmla="*/ 1485900 h 4318000"/>
              <a:gd name="connsiteX37" fmla="*/ 939800 w 6083300"/>
              <a:gd name="connsiteY37" fmla="*/ 1473200 h 4318000"/>
              <a:gd name="connsiteX38" fmla="*/ 1066800 w 6083300"/>
              <a:gd name="connsiteY38" fmla="*/ 1435100 h 4318000"/>
              <a:gd name="connsiteX39" fmla="*/ 1117600 w 6083300"/>
              <a:gd name="connsiteY39" fmla="*/ 1409700 h 4318000"/>
              <a:gd name="connsiteX40" fmla="*/ 1244600 w 6083300"/>
              <a:gd name="connsiteY40" fmla="*/ 1384300 h 4318000"/>
              <a:gd name="connsiteX41" fmla="*/ 1384300 w 6083300"/>
              <a:gd name="connsiteY41" fmla="*/ 1358900 h 4318000"/>
              <a:gd name="connsiteX42" fmla="*/ 1447800 w 6083300"/>
              <a:gd name="connsiteY42" fmla="*/ 1346200 h 4318000"/>
              <a:gd name="connsiteX43" fmla="*/ 1524000 w 6083300"/>
              <a:gd name="connsiteY43" fmla="*/ 1320800 h 4318000"/>
              <a:gd name="connsiteX44" fmla="*/ 1612900 w 6083300"/>
              <a:gd name="connsiteY44" fmla="*/ 1308100 h 4318000"/>
              <a:gd name="connsiteX45" fmla="*/ 1714500 w 6083300"/>
              <a:gd name="connsiteY45" fmla="*/ 1282700 h 4318000"/>
              <a:gd name="connsiteX46" fmla="*/ 1752600 w 6083300"/>
              <a:gd name="connsiteY46" fmla="*/ 1270000 h 4318000"/>
              <a:gd name="connsiteX47" fmla="*/ 1816100 w 6083300"/>
              <a:gd name="connsiteY47" fmla="*/ 1257300 h 4318000"/>
              <a:gd name="connsiteX48" fmla="*/ 1866900 w 6083300"/>
              <a:gd name="connsiteY48" fmla="*/ 1244600 h 4318000"/>
              <a:gd name="connsiteX49" fmla="*/ 1943100 w 6083300"/>
              <a:gd name="connsiteY49" fmla="*/ 1231900 h 4318000"/>
              <a:gd name="connsiteX50" fmla="*/ 1993900 w 6083300"/>
              <a:gd name="connsiteY50" fmla="*/ 1219200 h 4318000"/>
              <a:gd name="connsiteX51" fmla="*/ 2273300 w 6083300"/>
              <a:gd name="connsiteY51" fmla="*/ 1181100 h 4318000"/>
              <a:gd name="connsiteX52" fmla="*/ 2349500 w 6083300"/>
              <a:gd name="connsiteY52" fmla="*/ 1168400 h 4318000"/>
              <a:gd name="connsiteX53" fmla="*/ 2603500 w 6083300"/>
              <a:gd name="connsiteY53" fmla="*/ 1143000 h 4318000"/>
              <a:gd name="connsiteX54" fmla="*/ 2755900 w 6083300"/>
              <a:gd name="connsiteY54" fmla="*/ 1104900 h 4318000"/>
              <a:gd name="connsiteX55" fmla="*/ 2806700 w 6083300"/>
              <a:gd name="connsiteY55" fmla="*/ 1092200 h 4318000"/>
              <a:gd name="connsiteX56" fmla="*/ 2882900 w 6083300"/>
              <a:gd name="connsiteY56" fmla="*/ 1079500 h 4318000"/>
              <a:gd name="connsiteX57" fmla="*/ 2921000 w 6083300"/>
              <a:gd name="connsiteY57" fmla="*/ 1066800 h 4318000"/>
              <a:gd name="connsiteX58" fmla="*/ 3022600 w 6083300"/>
              <a:gd name="connsiteY58" fmla="*/ 1054100 h 4318000"/>
              <a:gd name="connsiteX59" fmla="*/ 3162300 w 6083300"/>
              <a:gd name="connsiteY59" fmla="*/ 1003300 h 4318000"/>
              <a:gd name="connsiteX60" fmla="*/ 3225800 w 6083300"/>
              <a:gd name="connsiteY60" fmla="*/ 977900 h 4318000"/>
              <a:gd name="connsiteX61" fmla="*/ 3340100 w 6083300"/>
              <a:gd name="connsiteY61" fmla="*/ 952500 h 4318000"/>
              <a:gd name="connsiteX62" fmla="*/ 3403600 w 6083300"/>
              <a:gd name="connsiteY62" fmla="*/ 927100 h 4318000"/>
              <a:gd name="connsiteX63" fmla="*/ 3441700 w 6083300"/>
              <a:gd name="connsiteY63" fmla="*/ 914400 h 4318000"/>
              <a:gd name="connsiteX64" fmla="*/ 3492500 w 6083300"/>
              <a:gd name="connsiteY64" fmla="*/ 889000 h 4318000"/>
              <a:gd name="connsiteX65" fmla="*/ 3581400 w 6083300"/>
              <a:gd name="connsiteY65" fmla="*/ 863600 h 4318000"/>
              <a:gd name="connsiteX66" fmla="*/ 3657600 w 6083300"/>
              <a:gd name="connsiteY66" fmla="*/ 838200 h 4318000"/>
              <a:gd name="connsiteX67" fmla="*/ 3695700 w 6083300"/>
              <a:gd name="connsiteY67" fmla="*/ 825500 h 4318000"/>
              <a:gd name="connsiteX68" fmla="*/ 3721100 w 6083300"/>
              <a:gd name="connsiteY68" fmla="*/ 787400 h 4318000"/>
              <a:gd name="connsiteX69" fmla="*/ 3771900 w 6083300"/>
              <a:gd name="connsiteY69" fmla="*/ 749300 h 4318000"/>
              <a:gd name="connsiteX70" fmla="*/ 3848100 w 6083300"/>
              <a:gd name="connsiteY70" fmla="*/ 698500 h 4318000"/>
              <a:gd name="connsiteX71" fmla="*/ 3937000 w 6083300"/>
              <a:gd name="connsiteY71" fmla="*/ 622300 h 4318000"/>
              <a:gd name="connsiteX72" fmla="*/ 4000500 w 6083300"/>
              <a:gd name="connsiteY72" fmla="*/ 546100 h 4318000"/>
              <a:gd name="connsiteX73" fmla="*/ 4038600 w 6083300"/>
              <a:gd name="connsiteY73" fmla="*/ 520700 h 4318000"/>
              <a:gd name="connsiteX74" fmla="*/ 4089400 w 6083300"/>
              <a:gd name="connsiteY74" fmla="*/ 482600 h 4318000"/>
              <a:gd name="connsiteX75" fmla="*/ 4127500 w 6083300"/>
              <a:gd name="connsiteY75" fmla="*/ 444500 h 4318000"/>
              <a:gd name="connsiteX76" fmla="*/ 4178300 w 6083300"/>
              <a:gd name="connsiteY76" fmla="*/ 419100 h 4318000"/>
              <a:gd name="connsiteX77" fmla="*/ 4216400 w 6083300"/>
              <a:gd name="connsiteY77" fmla="*/ 381000 h 4318000"/>
              <a:gd name="connsiteX78" fmla="*/ 4254500 w 6083300"/>
              <a:gd name="connsiteY78" fmla="*/ 368300 h 4318000"/>
              <a:gd name="connsiteX79" fmla="*/ 4292600 w 6083300"/>
              <a:gd name="connsiteY79" fmla="*/ 342900 h 4318000"/>
              <a:gd name="connsiteX80" fmla="*/ 4343400 w 6083300"/>
              <a:gd name="connsiteY80" fmla="*/ 304800 h 4318000"/>
              <a:gd name="connsiteX81" fmla="*/ 4419600 w 6083300"/>
              <a:gd name="connsiteY81" fmla="*/ 279400 h 4318000"/>
              <a:gd name="connsiteX82" fmla="*/ 4457700 w 6083300"/>
              <a:gd name="connsiteY82" fmla="*/ 254000 h 4318000"/>
              <a:gd name="connsiteX83" fmla="*/ 4610100 w 6083300"/>
              <a:gd name="connsiteY83" fmla="*/ 215900 h 4318000"/>
              <a:gd name="connsiteX84" fmla="*/ 4648200 w 6083300"/>
              <a:gd name="connsiteY84" fmla="*/ 203200 h 4318000"/>
              <a:gd name="connsiteX85" fmla="*/ 4686300 w 6083300"/>
              <a:gd name="connsiteY85" fmla="*/ 177800 h 4318000"/>
              <a:gd name="connsiteX86" fmla="*/ 4724400 w 6083300"/>
              <a:gd name="connsiteY86" fmla="*/ 165100 h 4318000"/>
              <a:gd name="connsiteX87" fmla="*/ 4762500 w 6083300"/>
              <a:gd name="connsiteY87" fmla="*/ 139700 h 4318000"/>
              <a:gd name="connsiteX88" fmla="*/ 4838700 w 6083300"/>
              <a:gd name="connsiteY88" fmla="*/ 114300 h 4318000"/>
              <a:gd name="connsiteX89" fmla="*/ 4876800 w 6083300"/>
              <a:gd name="connsiteY89" fmla="*/ 101600 h 4318000"/>
              <a:gd name="connsiteX90" fmla="*/ 4914900 w 6083300"/>
              <a:gd name="connsiteY90" fmla="*/ 88900 h 4318000"/>
              <a:gd name="connsiteX91" fmla="*/ 4978400 w 6083300"/>
              <a:gd name="connsiteY91" fmla="*/ 76200 h 4318000"/>
              <a:gd name="connsiteX92" fmla="*/ 5016500 w 6083300"/>
              <a:gd name="connsiteY92" fmla="*/ 63500 h 4318000"/>
              <a:gd name="connsiteX93" fmla="*/ 5092700 w 6083300"/>
              <a:gd name="connsiteY93" fmla="*/ 50800 h 4318000"/>
              <a:gd name="connsiteX94" fmla="*/ 5194300 w 6083300"/>
              <a:gd name="connsiteY94" fmla="*/ 25400 h 4318000"/>
              <a:gd name="connsiteX95" fmla="*/ 5473700 w 6083300"/>
              <a:gd name="connsiteY95" fmla="*/ 0 h 4318000"/>
              <a:gd name="connsiteX96" fmla="*/ 5918200 w 6083300"/>
              <a:gd name="connsiteY96" fmla="*/ 25400 h 4318000"/>
              <a:gd name="connsiteX97" fmla="*/ 5956300 w 6083300"/>
              <a:gd name="connsiteY97" fmla="*/ 38100 h 4318000"/>
              <a:gd name="connsiteX98" fmla="*/ 5994400 w 6083300"/>
              <a:gd name="connsiteY98" fmla="*/ 63500 h 4318000"/>
              <a:gd name="connsiteX99" fmla="*/ 6083300 w 6083300"/>
              <a:gd name="connsiteY99" fmla="*/ 1143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083300" h="4318000">
                <a:moveTo>
                  <a:pt x="508000" y="4318000"/>
                </a:moveTo>
                <a:cubicBezTo>
                  <a:pt x="503767" y="4292600"/>
                  <a:pt x="500350" y="4267050"/>
                  <a:pt x="495300" y="4241800"/>
                </a:cubicBezTo>
                <a:cubicBezTo>
                  <a:pt x="491877" y="4224684"/>
                  <a:pt x="484112" y="4208389"/>
                  <a:pt x="482600" y="4191000"/>
                </a:cubicBezTo>
                <a:cubicBezTo>
                  <a:pt x="455849" y="3883365"/>
                  <a:pt x="485084" y="4043289"/>
                  <a:pt x="457200" y="3848100"/>
                </a:cubicBezTo>
                <a:cubicBezTo>
                  <a:pt x="446024" y="3769871"/>
                  <a:pt x="450706" y="3790519"/>
                  <a:pt x="431800" y="3733800"/>
                </a:cubicBezTo>
                <a:cubicBezTo>
                  <a:pt x="422286" y="3667205"/>
                  <a:pt x="418147" y="3633311"/>
                  <a:pt x="406400" y="3568700"/>
                </a:cubicBezTo>
                <a:cubicBezTo>
                  <a:pt x="402539" y="3547462"/>
                  <a:pt x="397933" y="3526367"/>
                  <a:pt x="393700" y="3505200"/>
                </a:cubicBezTo>
                <a:cubicBezTo>
                  <a:pt x="406400" y="3500967"/>
                  <a:pt x="423437" y="3502953"/>
                  <a:pt x="431800" y="3492500"/>
                </a:cubicBezTo>
                <a:cubicBezTo>
                  <a:pt x="442704" y="3478870"/>
                  <a:pt x="444500" y="3459154"/>
                  <a:pt x="444500" y="3441700"/>
                </a:cubicBezTo>
                <a:cubicBezTo>
                  <a:pt x="444500" y="3361155"/>
                  <a:pt x="445041" y="3279849"/>
                  <a:pt x="431800" y="3200400"/>
                </a:cubicBezTo>
                <a:cubicBezTo>
                  <a:pt x="427742" y="3176051"/>
                  <a:pt x="406783" y="3157832"/>
                  <a:pt x="393700" y="3136900"/>
                </a:cubicBezTo>
                <a:cubicBezTo>
                  <a:pt x="363770" y="3089012"/>
                  <a:pt x="367458" y="3100161"/>
                  <a:pt x="330200" y="3048000"/>
                </a:cubicBezTo>
                <a:cubicBezTo>
                  <a:pt x="321328" y="3035580"/>
                  <a:pt x="315593" y="3020693"/>
                  <a:pt x="304800" y="3009900"/>
                </a:cubicBezTo>
                <a:cubicBezTo>
                  <a:pt x="294007" y="2999107"/>
                  <a:pt x="278748" y="2993871"/>
                  <a:pt x="266700" y="2984500"/>
                </a:cubicBezTo>
                <a:cubicBezTo>
                  <a:pt x="240601" y="2964201"/>
                  <a:pt x="214873" y="2943342"/>
                  <a:pt x="190500" y="2921000"/>
                </a:cubicBezTo>
                <a:cubicBezTo>
                  <a:pt x="164021" y="2896727"/>
                  <a:pt x="139700" y="2870200"/>
                  <a:pt x="114300" y="2844800"/>
                </a:cubicBezTo>
                <a:cubicBezTo>
                  <a:pt x="86213" y="2816713"/>
                  <a:pt x="68481" y="2803963"/>
                  <a:pt x="50800" y="2768600"/>
                </a:cubicBezTo>
                <a:cubicBezTo>
                  <a:pt x="33128" y="2733256"/>
                  <a:pt x="11855" y="2664464"/>
                  <a:pt x="0" y="2628900"/>
                </a:cubicBezTo>
                <a:cubicBezTo>
                  <a:pt x="4233" y="2573867"/>
                  <a:pt x="6251" y="2518618"/>
                  <a:pt x="12700" y="2463800"/>
                </a:cubicBezTo>
                <a:cubicBezTo>
                  <a:pt x="14739" y="2446465"/>
                  <a:pt x="17594" y="2428612"/>
                  <a:pt x="25400" y="2413000"/>
                </a:cubicBezTo>
                <a:cubicBezTo>
                  <a:pt x="73548" y="2316705"/>
                  <a:pt x="62036" y="2361417"/>
                  <a:pt x="114300" y="2298700"/>
                </a:cubicBezTo>
                <a:cubicBezTo>
                  <a:pt x="124071" y="2286974"/>
                  <a:pt x="129559" y="2272008"/>
                  <a:pt x="139700" y="2260600"/>
                </a:cubicBezTo>
                <a:cubicBezTo>
                  <a:pt x="163565" y="2233752"/>
                  <a:pt x="195975" y="2214288"/>
                  <a:pt x="215900" y="2184400"/>
                </a:cubicBezTo>
                <a:cubicBezTo>
                  <a:pt x="240875" y="2146938"/>
                  <a:pt x="242730" y="2138758"/>
                  <a:pt x="279400" y="2108200"/>
                </a:cubicBezTo>
                <a:cubicBezTo>
                  <a:pt x="291126" y="2098429"/>
                  <a:pt x="305774" y="2092571"/>
                  <a:pt x="317500" y="2082800"/>
                </a:cubicBezTo>
                <a:cubicBezTo>
                  <a:pt x="331298" y="2071302"/>
                  <a:pt x="340985" y="2055139"/>
                  <a:pt x="355600" y="2044700"/>
                </a:cubicBezTo>
                <a:cubicBezTo>
                  <a:pt x="417263" y="2000655"/>
                  <a:pt x="389225" y="2034238"/>
                  <a:pt x="444500" y="2006600"/>
                </a:cubicBezTo>
                <a:cubicBezTo>
                  <a:pt x="458152" y="1999774"/>
                  <a:pt x="469900" y="1989667"/>
                  <a:pt x="482600" y="1981200"/>
                </a:cubicBezTo>
                <a:cubicBezTo>
                  <a:pt x="491067" y="1968500"/>
                  <a:pt x="501174" y="1956752"/>
                  <a:pt x="508000" y="1943100"/>
                </a:cubicBezTo>
                <a:cubicBezTo>
                  <a:pt x="513987" y="1931126"/>
                  <a:pt x="514199" y="1916702"/>
                  <a:pt x="520700" y="1905000"/>
                </a:cubicBezTo>
                <a:cubicBezTo>
                  <a:pt x="535525" y="1878315"/>
                  <a:pt x="561847" y="1857760"/>
                  <a:pt x="571500" y="1828800"/>
                </a:cubicBezTo>
                <a:cubicBezTo>
                  <a:pt x="602580" y="1735561"/>
                  <a:pt x="577968" y="1771532"/>
                  <a:pt x="635000" y="1714500"/>
                </a:cubicBezTo>
                <a:cubicBezTo>
                  <a:pt x="639233" y="1701800"/>
                  <a:pt x="640274" y="1687539"/>
                  <a:pt x="647700" y="1676400"/>
                </a:cubicBezTo>
                <a:cubicBezTo>
                  <a:pt x="675527" y="1634659"/>
                  <a:pt x="688758" y="1642185"/>
                  <a:pt x="723900" y="1612900"/>
                </a:cubicBezTo>
                <a:cubicBezTo>
                  <a:pt x="786242" y="1560948"/>
                  <a:pt x="736701" y="1584262"/>
                  <a:pt x="812800" y="1536700"/>
                </a:cubicBezTo>
                <a:cubicBezTo>
                  <a:pt x="828854" y="1526666"/>
                  <a:pt x="847162" y="1520693"/>
                  <a:pt x="863600" y="1511300"/>
                </a:cubicBezTo>
                <a:cubicBezTo>
                  <a:pt x="876852" y="1503727"/>
                  <a:pt x="888048" y="1492726"/>
                  <a:pt x="901700" y="1485900"/>
                </a:cubicBezTo>
                <a:cubicBezTo>
                  <a:pt x="913674" y="1479913"/>
                  <a:pt x="926928" y="1476878"/>
                  <a:pt x="939800" y="1473200"/>
                </a:cubicBezTo>
                <a:cubicBezTo>
                  <a:pt x="982337" y="1461047"/>
                  <a:pt x="1026559" y="1455220"/>
                  <a:pt x="1066800" y="1435100"/>
                </a:cubicBezTo>
                <a:cubicBezTo>
                  <a:pt x="1083733" y="1426633"/>
                  <a:pt x="1099396" y="1414901"/>
                  <a:pt x="1117600" y="1409700"/>
                </a:cubicBezTo>
                <a:cubicBezTo>
                  <a:pt x="1159111" y="1397840"/>
                  <a:pt x="1202267" y="1392767"/>
                  <a:pt x="1244600" y="1384300"/>
                </a:cubicBezTo>
                <a:cubicBezTo>
                  <a:pt x="1401455" y="1352929"/>
                  <a:pt x="1205564" y="1391397"/>
                  <a:pt x="1384300" y="1358900"/>
                </a:cubicBezTo>
                <a:cubicBezTo>
                  <a:pt x="1405538" y="1355039"/>
                  <a:pt x="1426975" y="1351880"/>
                  <a:pt x="1447800" y="1346200"/>
                </a:cubicBezTo>
                <a:cubicBezTo>
                  <a:pt x="1473631" y="1339155"/>
                  <a:pt x="1497495" y="1324586"/>
                  <a:pt x="1524000" y="1320800"/>
                </a:cubicBezTo>
                <a:lnTo>
                  <a:pt x="1612900" y="1308100"/>
                </a:lnTo>
                <a:cubicBezTo>
                  <a:pt x="1699991" y="1279070"/>
                  <a:pt x="1591897" y="1313351"/>
                  <a:pt x="1714500" y="1282700"/>
                </a:cubicBezTo>
                <a:cubicBezTo>
                  <a:pt x="1727487" y="1279453"/>
                  <a:pt x="1739613" y="1273247"/>
                  <a:pt x="1752600" y="1270000"/>
                </a:cubicBezTo>
                <a:cubicBezTo>
                  <a:pt x="1773541" y="1264765"/>
                  <a:pt x="1795028" y="1261983"/>
                  <a:pt x="1816100" y="1257300"/>
                </a:cubicBezTo>
                <a:cubicBezTo>
                  <a:pt x="1833139" y="1253514"/>
                  <a:pt x="1849784" y="1248023"/>
                  <a:pt x="1866900" y="1244600"/>
                </a:cubicBezTo>
                <a:cubicBezTo>
                  <a:pt x="1892150" y="1239550"/>
                  <a:pt x="1917850" y="1236950"/>
                  <a:pt x="1943100" y="1231900"/>
                </a:cubicBezTo>
                <a:cubicBezTo>
                  <a:pt x="1960216" y="1228477"/>
                  <a:pt x="1976744" y="1222417"/>
                  <a:pt x="1993900" y="1219200"/>
                </a:cubicBezTo>
                <a:cubicBezTo>
                  <a:pt x="2209784" y="1178722"/>
                  <a:pt x="2077278" y="1205603"/>
                  <a:pt x="2273300" y="1181100"/>
                </a:cubicBezTo>
                <a:cubicBezTo>
                  <a:pt x="2298852" y="1177906"/>
                  <a:pt x="2323976" y="1171803"/>
                  <a:pt x="2349500" y="1168400"/>
                </a:cubicBezTo>
                <a:cubicBezTo>
                  <a:pt x="2426058" y="1158192"/>
                  <a:pt x="2528344" y="1149832"/>
                  <a:pt x="2603500" y="1143000"/>
                </a:cubicBezTo>
                <a:lnTo>
                  <a:pt x="2755900" y="1104900"/>
                </a:lnTo>
                <a:cubicBezTo>
                  <a:pt x="2772833" y="1100667"/>
                  <a:pt x="2789483" y="1095069"/>
                  <a:pt x="2806700" y="1092200"/>
                </a:cubicBezTo>
                <a:cubicBezTo>
                  <a:pt x="2832100" y="1087967"/>
                  <a:pt x="2857763" y="1085086"/>
                  <a:pt x="2882900" y="1079500"/>
                </a:cubicBezTo>
                <a:cubicBezTo>
                  <a:pt x="2895968" y="1076596"/>
                  <a:pt x="2907829" y="1069195"/>
                  <a:pt x="2921000" y="1066800"/>
                </a:cubicBezTo>
                <a:cubicBezTo>
                  <a:pt x="2954580" y="1060695"/>
                  <a:pt x="2988733" y="1058333"/>
                  <a:pt x="3022600" y="1054100"/>
                </a:cubicBezTo>
                <a:cubicBezTo>
                  <a:pt x="3178194" y="976303"/>
                  <a:pt x="3025280" y="1044406"/>
                  <a:pt x="3162300" y="1003300"/>
                </a:cubicBezTo>
                <a:cubicBezTo>
                  <a:pt x="3184136" y="996749"/>
                  <a:pt x="3203964" y="984451"/>
                  <a:pt x="3225800" y="977900"/>
                </a:cubicBezTo>
                <a:cubicBezTo>
                  <a:pt x="3326457" y="947703"/>
                  <a:pt x="3252153" y="981816"/>
                  <a:pt x="3340100" y="952500"/>
                </a:cubicBezTo>
                <a:cubicBezTo>
                  <a:pt x="3361727" y="945291"/>
                  <a:pt x="3382254" y="935105"/>
                  <a:pt x="3403600" y="927100"/>
                </a:cubicBezTo>
                <a:cubicBezTo>
                  <a:pt x="3416135" y="922400"/>
                  <a:pt x="3429395" y="919673"/>
                  <a:pt x="3441700" y="914400"/>
                </a:cubicBezTo>
                <a:cubicBezTo>
                  <a:pt x="3459101" y="906942"/>
                  <a:pt x="3475099" y="896458"/>
                  <a:pt x="3492500" y="889000"/>
                </a:cubicBezTo>
                <a:cubicBezTo>
                  <a:pt x="3525696" y="874773"/>
                  <a:pt x="3545596" y="874341"/>
                  <a:pt x="3581400" y="863600"/>
                </a:cubicBezTo>
                <a:cubicBezTo>
                  <a:pt x="3607045" y="855907"/>
                  <a:pt x="3632200" y="846667"/>
                  <a:pt x="3657600" y="838200"/>
                </a:cubicBezTo>
                <a:lnTo>
                  <a:pt x="3695700" y="825500"/>
                </a:lnTo>
                <a:cubicBezTo>
                  <a:pt x="3704167" y="812800"/>
                  <a:pt x="3710307" y="798193"/>
                  <a:pt x="3721100" y="787400"/>
                </a:cubicBezTo>
                <a:cubicBezTo>
                  <a:pt x="3736067" y="772433"/>
                  <a:pt x="3754560" y="761438"/>
                  <a:pt x="3771900" y="749300"/>
                </a:cubicBezTo>
                <a:cubicBezTo>
                  <a:pt x="3796909" y="731794"/>
                  <a:pt x="3826514" y="720086"/>
                  <a:pt x="3848100" y="698500"/>
                </a:cubicBezTo>
                <a:cubicBezTo>
                  <a:pt x="3942640" y="603960"/>
                  <a:pt x="3822955" y="720053"/>
                  <a:pt x="3937000" y="622300"/>
                </a:cubicBezTo>
                <a:cubicBezTo>
                  <a:pt x="4082639" y="497466"/>
                  <a:pt x="3882919" y="663681"/>
                  <a:pt x="4000500" y="546100"/>
                </a:cubicBezTo>
                <a:cubicBezTo>
                  <a:pt x="4011293" y="535307"/>
                  <a:pt x="4026180" y="529572"/>
                  <a:pt x="4038600" y="520700"/>
                </a:cubicBezTo>
                <a:cubicBezTo>
                  <a:pt x="4055824" y="508397"/>
                  <a:pt x="4073329" y="496375"/>
                  <a:pt x="4089400" y="482600"/>
                </a:cubicBezTo>
                <a:cubicBezTo>
                  <a:pt x="4103037" y="470911"/>
                  <a:pt x="4112885" y="454939"/>
                  <a:pt x="4127500" y="444500"/>
                </a:cubicBezTo>
                <a:cubicBezTo>
                  <a:pt x="4142906" y="433496"/>
                  <a:pt x="4162894" y="430104"/>
                  <a:pt x="4178300" y="419100"/>
                </a:cubicBezTo>
                <a:cubicBezTo>
                  <a:pt x="4192915" y="408661"/>
                  <a:pt x="4201456" y="390963"/>
                  <a:pt x="4216400" y="381000"/>
                </a:cubicBezTo>
                <a:cubicBezTo>
                  <a:pt x="4227539" y="373574"/>
                  <a:pt x="4242526" y="374287"/>
                  <a:pt x="4254500" y="368300"/>
                </a:cubicBezTo>
                <a:cubicBezTo>
                  <a:pt x="4268152" y="361474"/>
                  <a:pt x="4280180" y="351772"/>
                  <a:pt x="4292600" y="342900"/>
                </a:cubicBezTo>
                <a:cubicBezTo>
                  <a:pt x="4309824" y="330597"/>
                  <a:pt x="4324468" y="314266"/>
                  <a:pt x="4343400" y="304800"/>
                </a:cubicBezTo>
                <a:cubicBezTo>
                  <a:pt x="4367347" y="292826"/>
                  <a:pt x="4397323" y="294252"/>
                  <a:pt x="4419600" y="279400"/>
                </a:cubicBezTo>
                <a:cubicBezTo>
                  <a:pt x="4432300" y="270933"/>
                  <a:pt x="4443355" y="259216"/>
                  <a:pt x="4457700" y="254000"/>
                </a:cubicBezTo>
                <a:cubicBezTo>
                  <a:pt x="4597400" y="203200"/>
                  <a:pt x="4514850" y="247650"/>
                  <a:pt x="4610100" y="215900"/>
                </a:cubicBezTo>
                <a:cubicBezTo>
                  <a:pt x="4622800" y="211667"/>
                  <a:pt x="4636226" y="209187"/>
                  <a:pt x="4648200" y="203200"/>
                </a:cubicBezTo>
                <a:cubicBezTo>
                  <a:pt x="4661852" y="196374"/>
                  <a:pt x="4672648" y="184626"/>
                  <a:pt x="4686300" y="177800"/>
                </a:cubicBezTo>
                <a:cubicBezTo>
                  <a:pt x="4698274" y="171813"/>
                  <a:pt x="4712426" y="171087"/>
                  <a:pt x="4724400" y="165100"/>
                </a:cubicBezTo>
                <a:cubicBezTo>
                  <a:pt x="4738052" y="158274"/>
                  <a:pt x="4748552" y="145899"/>
                  <a:pt x="4762500" y="139700"/>
                </a:cubicBezTo>
                <a:cubicBezTo>
                  <a:pt x="4786966" y="128826"/>
                  <a:pt x="4813300" y="122767"/>
                  <a:pt x="4838700" y="114300"/>
                </a:cubicBezTo>
                <a:lnTo>
                  <a:pt x="4876800" y="101600"/>
                </a:lnTo>
                <a:cubicBezTo>
                  <a:pt x="4889500" y="97367"/>
                  <a:pt x="4901773" y="91525"/>
                  <a:pt x="4914900" y="88900"/>
                </a:cubicBezTo>
                <a:cubicBezTo>
                  <a:pt x="4936067" y="84667"/>
                  <a:pt x="4957459" y="81435"/>
                  <a:pt x="4978400" y="76200"/>
                </a:cubicBezTo>
                <a:cubicBezTo>
                  <a:pt x="4991387" y="72953"/>
                  <a:pt x="5003432" y="66404"/>
                  <a:pt x="5016500" y="63500"/>
                </a:cubicBezTo>
                <a:cubicBezTo>
                  <a:pt x="5041637" y="57914"/>
                  <a:pt x="5067521" y="56195"/>
                  <a:pt x="5092700" y="50800"/>
                </a:cubicBezTo>
                <a:cubicBezTo>
                  <a:pt x="5126834" y="43486"/>
                  <a:pt x="5159661" y="29730"/>
                  <a:pt x="5194300" y="25400"/>
                </a:cubicBezTo>
                <a:cubicBezTo>
                  <a:pt x="5354859" y="5330"/>
                  <a:pt x="5261857" y="15132"/>
                  <a:pt x="5473700" y="0"/>
                </a:cubicBezTo>
                <a:cubicBezTo>
                  <a:pt x="5620740" y="4901"/>
                  <a:pt x="5773505" y="-10774"/>
                  <a:pt x="5918200" y="25400"/>
                </a:cubicBezTo>
                <a:cubicBezTo>
                  <a:pt x="5931187" y="28647"/>
                  <a:pt x="5944326" y="32113"/>
                  <a:pt x="5956300" y="38100"/>
                </a:cubicBezTo>
                <a:cubicBezTo>
                  <a:pt x="5969952" y="44926"/>
                  <a:pt x="5980452" y="57301"/>
                  <a:pt x="5994400" y="63500"/>
                </a:cubicBezTo>
                <a:cubicBezTo>
                  <a:pt x="6085665" y="104062"/>
                  <a:pt x="6056475" y="60650"/>
                  <a:pt x="6083300" y="114300"/>
                </a:cubicBezTo>
              </a:path>
            </a:pathLst>
          </a:custGeom>
          <a:noFill/>
          <a:ln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BD03CD-785F-490C-81A6-50AC7BB3A8AE}"/>
              </a:ext>
            </a:extLst>
          </p:cNvPr>
          <p:cNvSpPr txBox="1"/>
          <p:nvPr/>
        </p:nvSpPr>
        <p:spPr>
          <a:xfrm rot="18774590">
            <a:off x="2744319" y="2232425"/>
            <a:ext cx="2436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Isplata dobiti (dividende)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E1610A-1410-4BBE-86B0-77F1C86B6BEA}"/>
              </a:ext>
            </a:extLst>
          </p:cNvPr>
          <p:cNvSpPr/>
          <p:nvPr/>
        </p:nvSpPr>
        <p:spPr>
          <a:xfrm>
            <a:off x="47851" y="1371700"/>
            <a:ext cx="29562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bilance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saznajemo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kolika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dobit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društva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godini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Informaciju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tome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kako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dobit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nastala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koji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prihodi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rashodi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doveli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daje nam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ačun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dobiti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gubitka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bilance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saznajemo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koliki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 bio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novčani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tijek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predmetnu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godinu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detalji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tome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kako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došlo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takvog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novčanog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tijeka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saznaju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Izvještaja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novčanom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tijeku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62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/>
      <p:bldP spid="14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37D077-BED0-4BB0-8ADC-398363E1D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996" y="1826831"/>
            <a:ext cx="6323865" cy="47428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D58E662-10F6-4836-A3A4-D073EC8FC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05" y="333476"/>
            <a:ext cx="11768789" cy="1325563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latin typeface="+mn-lt"/>
              </a:rPr>
              <a:t>Financijski izvještaji služe za izračun statičkih pokazatelja poslovanja 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359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D58E662-10F6-4836-A3A4-D073EC8FC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05" y="333476"/>
            <a:ext cx="11768789" cy="1325563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latin typeface="+mn-lt"/>
              </a:rPr>
              <a:t>Financijski izvještaji služe za izračun statičkih pokazatelja poslovanja </a:t>
            </a:r>
            <a:endParaRPr lang="en-US" sz="4000" b="1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AC57A2-5C10-4CF1-ADED-BC8EA0EB5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659039"/>
            <a:ext cx="11047639" cy="4779083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chemeClr val="accent5">
                    <a:lumMod val="50000"/>
                  </a:schemeClr>
                </a:solidFill>
              </a:rPr>
              <a:t>Aktivnost – </a:t>
            </a:r>
            <a:r>
              <a:rPr lang="hr-HR" sz="2400" dirty="0"/>
              <a:t>pokazuju uspješnost upotrebe raspoloživih resursa</a:t>
            </a:r>
          </a:p>
          <a:p>
            <a:r>
              <a:rPr lang="hr-HR" sz="2400" b="1" dirty="0">
                <a:solidFill>
                  <a:schemeClr val="accent5">
                    <a:lumMod val="50000"/>
                  </a:schemeClr>
                </a:solidFill>
              </a:rPr>
              <a:t>Profitabilnost - </a:t>
            </a:r>
            <a:r>
              <a:rPr lang="hr-HR" sz="2400" dirty="0">
                <a:solidFill>
                  <a:prstClr val="black"/>
                </a:solidFill>
              </a:rPr>
              <a:t>pokazatelj uspješnosti poslovanja s ciljem da uz što manja angažiranja sredstava poduzeće ostvari što bolji financijski rezultat</a:t>
            </a:r>
          </a:p>
          <a:p>
            <a:r>
              <a:rPr lang="hr-HR" sz="2400" b="1" dirty="0">
                <a:solidFill>
                  <a:schemeClr val="accent5">
                    <a:lumMod val="50000"/>
                  </a:schemeClr>
                </a:solidFill>
              </a:rPr>
              <a:t>Likvidnost - </a:t>
            </a:r>
            <a:r>
              <a:rPr lang="hr-HR" sz="2400" dirty="0"/>
              <a:t>predstavlja sposobnost podmirivanja kratkoročnih dospjelih obaveza</a:t>
            </a:r>
          </a:p>
          <a:p>
            <a:r>
              <a:rPr lang="hr-HR" sz="2400" b="1" dirty="0">
                <a:solidFill>
                  <a:schemeClr val="accent5">
                    <a:lumMod val="50000"/>
                  </a:schemeClr>
                </a:solidFill>
              </a:rPr>
              <a:t>Solventnost - </a:t>
            </a:r>
            <a:r>
              <a:rPr lang="hr-HR" sz="2400" dirty="0"/>
              <a:t>sposobnost poduzeća da novčanim sredstvima podmiri dospjele novčane obveze u rokovima njihova dospijeća</a:t>
            </a:r>
          </a:p>
          <a:p>
            <a:pPr marL="690563" lvl="1" indent="0">
              <a:buNone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45226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0D4556-5E56-43CD-921C-AE4FD2B89283}"/>
              </a:ext>
            </a:extLst>
          </p:cNvPr>
          <p:cNvSpPr/>
          <p:nvPr/>
        </p:nvSpPr>
        <p:spPr>
          <a:xfrm>
            <a:off x="956876" y="2356676"/>
            <a:ext cx="1081604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Financijski izvještaji su odličan izvor </a:t>
            </a:r>
            <a:r>
              <a:rPr kumimoji="0" lang="hr-HR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odgovora  </a:t>
            </a:r>
            <a:r>
              <a:rPr kumimoji="0" lang="hr-HR" sz="36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PITANJA</a:t>
            </a:r>
            <a:r>
              <a:rPr kumimoji="0" lang="hr-HR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hr-HR" sz="36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Potrebna nam je </a:t>
            </a:r>
            <a:r>
              <a:rPr kumimoji="0" lang="hr-HR" sz="28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interpretacija</a:t>
            </a: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B04FDCC6-0A31-4B29-91C7-5F1CA24D54DE}"/>
              </a:ext>
            </a:extLst>
          </p:cNvPr>
          <p:cNvSpPr/>
          <p:nvPr/>
        </p:nvSpPr>
        <p:spPr>
          <a:xfrm>
            <a:off x="7617713" y="2273234"/>
            <a:ext cx="1900756" cy="870559"/>
          </a:xfrm>
          <a:custGeom>
            <a:avLst/>
            <a:gdLst>
              <a:gd name="connsiteX0" fmla="*/ 618269 w 1411900"/>
              <a:gd name="connsiteY0" fmla="*/ 394198 h 914460"/>
              <a:gd name="connsiteX1" fmla="*/ 444848 w 1411900"/>
              <a:gd name="connsiteY1" fmla="*/ 551854 h 914460"/>
              <a:gd name="connsiteX2" fmla="*/ 397552 w 1411900"/>
              <a:gd name="connsiteY2" fmla="*/ 567619 h 914460"/>
              <a:gd name="connsiteX3" fmla="*/ 460614 w 1411900"/>
              <a:gd name="connsiteY3" fmla="*/ 504557 h 914460"/>
              <a:gd name="connsiteX4" fmla="*/ 602503 w 1411900"/>
              <a:gd name="connsiteY4" fmla="*/ 409964 h 914460"/>
              <a:gd name="connsiteX5" fmla="*/ 665565 w 1411900"/>
              <a:gd name="connsiteY5" fmla="*/ 378433 h 914460"/>
              <a:gd name="connsiteX6" fmla="*/ 760158 w 1411900"/>
              <a:gd name="connsiteY6" fmla="*/ 346902 h 914460"/>
              <a:gd name="connsiteX7" fmla="*/ 665565 w 1411900"/>
              <a:gd name="connsiteY7" fmla="*/ 457260 h 914460"/>
              <a:gd name="connsiteX8" fmla="*/ 570972 w 1411900"/>
              <a:gd name="connsiteY8" fmla="*/ 520323 h 914460"/>
              <a:gd name="connsiteX9" fmla="*/ 618269 w 1411900"/>
              <a:gd name="connsiteY9" fmla="*/ 536088 h 914460"/>
              <a:gd name="connsiteX10" fmla="*/ 728627 w 1411900"/>
              <a:gd name="connsiteY10" fmla="*/ 488792 h 914460"/>
              <a:gd name="connsiteX11" fmla="*/ 807455 w 1411900"/>
              <a:gd name="connsiteY11" fmla="*/ 457260 h 914460"/>
              <a:gd name="connsiteX12" fmla="*/ 949345 w 1411900"/>
              <a:gd name="connsiteY12" fmla="*/ 394198 h 914460"/>
              <a:gd name="connsiteX13" fmla="*/ 886283 w 1411900"/>
              <a:gd name="connsiteY13" fmla="*/ 473026 h 914460"/>
              <a:gd name="connsiteX14" fmla="*/ 1028172 w 1411900"/>
              <a:gd name="connsiteY14" fmla="*/ 441495 h 914460"/>
              <a:gd name="connsiteX15" fmla="*/ 1122765 w 1411900"/>
              <a:gd name="connsiteY15" fmla="*/ 425729 h 914460"/>
              <a:gd name="connsiteX16" fmla="*/ 1248889 w 1411900"/>
              <a:gd name="connsiteY16" fmla="*/ 394198 h 914460"/>
              <a:gd name="connsiteX17" fmla="*/ 1217358 w 1411900"/>
              <a:gd name="connsiteY17" fmla="*/ 473026 h 914460"/>
              <a:gd name="connsiteX18" fmla="*/ 1091234 w 1411900"/>
              <a:gd name="connsiteY18" fmla="*/ 583385 h 914460"/>
              <a:gd name="connsiteX19" fmla="*/ 1107000 w 1411900"/>
              <a:gd name="connsiteY19" fmla="*/ 646447 h 914460"/>
              <a:gd name="connsiteX20" fmla="*/ 1154296 w 1411900"/>
              <a:gd name="connsiteY20" fmla="*/ 709509 h 914460"/>
              <a:gd name="connsiteX21" fmla="*/ 1248889 w 1411900"/>
              <a:gd name="connsiteY21" fmla="*/ 614916 h 914460"/>
              <a:gd name="connsiteX22" fmla="*/ 1296186 w 1411900"/>
              <a:gd name="connsiteY22" fmla="*/ 567619 h 914460"/>
              <a:gd name="connsiteX23" fmla="*/ 1375014 w 1411900"/>
              <a:gd name="connsiteY23" fmla="*/ 457260 h 914460"/>
              <a:gd name="connsiteX24" fmla="*/ 1406545 w 1411900"/>
              <a:gd name="connsiteY24" fmla="*/ 394198 h 914460"/>
              <a:gd name="connsiteX25" fmla="*/ 1327717 w 1411900"/>
              <a:gd name="connsiteY25" fmla="*/ 425729 h 914460"/>
              <a:gd name="connsiteX26" fmla="*/ 1233124 w 1411900"/>
              <a:gd name="connsiteY26" fmla="*/ 583385 h 914460"/>
              <a:gd name="connsiteX27" fmla="*/ 1122765 w 1411900"/>
              <a:gd name="connsiteY27" fmla="*/ 709509 h 914460"/>
              <a:gd name="connsiteX28" fmla="*/ 1107000 w 1411900"/>
              <a:gd name="connsiteY28" fmla="*/ 756805 h 914460"/>
              <a:gd name="connsiteX29" fmla="*/ 1154296 w 1411900"/>
              <a:gd name="connsiteY29" fmla="*/ 741040 h 914460"/>
              <a:gd name="connsiteX30" fmla="*/ 1170062 w 1411900"/>
              <a:gd name="connsiteY30" fmla="*/ 693743 h 914460"/>
              <a:gd name="connsiteX31" fmla="*/ 1122765 w 1411900"/>
              <a:gd name="connsiteY31" fmla="*/ 662212 h 914460"/>
              <a:gd name="connsiteX32" fmla="*/ 1059703 w 1411900"/>
              <a:gd name="connsiteY32" fmla="*/ 709509 h 914460"/>
              <a:gd name="connsiteX33" fmla="*/ 996641 w 1411900"/>
              <a:gd name="connsiteY33" fmla="*/ 772571 h 914460"/>
              <a:gd name="connsiteX34" fmla="*/ 807455 w 1411900"/>
              <a:gd name="connsiteY34" fmla="*/ 851398 h 914460"/>
              <a:gd name="connsiteX35" fmla="*/ 744393 w 1411900"/>
              <a:gd name="connsiteY35" fmla="*/ 882929 h 914460"/>
              <a:gd name="connsiteX36" fmla="*/ 665565 w 1411900"/>
              <a:gd name="connsiteY36" fmla="*/ 898695 h 914460"/>
              <a:gd name="connsiteX37" fmla="*/ 602503 w 1411900"/>
              <a:gd name="connsiteY37" fmla="*/ 914460 h 914460"/>
              <a:gd name="connsiteX38" fmla="*/ 634034 w 1411900"/>
              <a:gd name="connsiteY38" fmla="*/ 835633 h 914460"/>
              <a:gd name="connsiteX39" fmla="*/ 681331 w 1411900"/>
              <a:gd name="connsiteY39" fmla="*/ 804102 h 914460"/>
              <a:gd name="connsiteX40" fmla="*/ 760158 w 1411900"/>
              <a:gd name="connsiteY40" fmla="*/ 709509 h 914460"/>
              <a:gd name="connsiteX41" fmla="*/ 775924 w 1411900"/>
              <a:gd name="connsiteY41" fmla="*/ 662212 h 914460"/>
              <a:gd name="connsiteX42" fmla="*/ 697096 w 1411900"/>
              <a:gd name="connsiteY42" fmla="*/ 677978 h 914460"/>
              <a:gd name="connsiteX43" fmla="*/ 555207 w 1411900"/>
              <a:gd name="connsiteY43" fmla="*/ 662212 h 914460"/>
              <a:gd name="connsiteX44" fmla="*/ 381786 w 1411900"/>
              <a:gd name="connsiteY44" fmla="*/ 756805 h 914460"/>
              <a:gd name="connsiteX45" fmla="*/ 287193 w 1411900"/>
              <a:gd name="connsiteY45" fmla="*/ 788336 h 914460"/>
              <a:gd name="connsiteX46" fmla="*/ 224131 w 1411900"/>
              <a:gd name="connsiteY46" fmla="*/ 819867 h 914460"/>
              <a:gd name="connsiteX47" fmla="*/ 271427 w 1411900"/>
              <a:gd name="connsiteY47" fmla="*/ 756805 h 914460"/>
              <a:gd name="connsiteX48" fmla="*/ 350255 w 1411900"/>
              <a:gd name="connsiteY48" fmla="*/ 693743 h 914460"/>
              <a:gd name="connsiteX49" fmla="*/ 492145 w 1411900"/>
              <a:gd name="connsiteY49" fmla="*/ 536088 h 914460"/>
              <a:gd name="connsiteX50" fmla="*/ 444848 w 1411900"/>
              <a:gd name="connsiteY50" fmla="*/ 504557 h 914460"/>
              <a:gd name="connsiteX51" fmla="*/ 366020 w 1411900"/>
              <a:gd name="connsiteY51" fmla="*/ 536088 h 914460"/>
              <a:gd name="connsiteX52" fmla="*/ 192600 w 1411900"/>
              <a:gd name="connsiteY52" fmla="*/ 599150 h 914460"/>
              <a:gd name="connsiteX53" fmla="*/ 255662 w 1411900"/>
              <a:gd name="connsiteY53" fmla="*/ 488792 h 914460"/>
              <a:gd name="connsiteX54" fmla="*/ 224131 w 1411900"/>
              <a:gd name="connsiteY54" fmla="*/ 441495 h 914460"/>
              <a:gd name="connsiteX55" fmla="*/ 113772 w 1411900"/>
              <a:gd name="connsiteY55" fmla="*/ 488792 h 914460"/>
              <a:gd name="connsiteX56" fmla="*/ 50710 w 1411900"/>
              <a:gd name="connsiteY56" fmla="*/ 520323 h 914460"/>
              <a:gd name="connsiteX57" fmla="*/ 3414 w 1411900"/>
              <a:gd name="connsiteY57" fmla="*/ 536088 h 914460"/>
              <a:gd name="connsiteX58" fmla="*/ 66476 w 1411900"/>
              <a:gd name="connsiteY58" fmla="*/ 520323 h 914460"/>
              <a:gd name="connsiteX59" fmla="*/ 145303 w 1411900"/>
              <a:gd name="connsiteY59" fmla="*/ 441495 h 914460"/>
              <a:gd name="connsiteX60" fmla="*/ 176834 w 1411900"/>
              <a:gd name="connsiteY60" fmla="*/ 346902 h 914460"/>
              <a:gd name="connsiteX61" fmla="*/ 366020 w 1411900"/>
              <a:gd name="connsiteY61" fmla="*/ 252309 h 914460"/>
              <a:gd name="connsiteX62" fmla="*/ 476379 w 1411900"/>
              <a:gd name="connsiteY62" fmla="*/ 189247 h 914460"/>
              <a:gd name="connsiteX63" fmla="*/ 586738 w 1411900"/>
              <a:gd name="connsiteY63" fmla="*/ 141950 h 914460"/>
              <a:gd name="connsiteX64" fmla="*/ 712862 w 1411900"/>
              <a:gd name="connsiteY64" fmla="*/ 110419 h 914460"/>
              <a:gd name="connsiteX65" fmla="*/ 760158 w 1411900"/>
              <a:gd name="connsiteY65" fmla="*/ 126185 h 914460"/>
              <a:gd name="connsiteX66" fmla="*/ 712862 w 1411900"/>
              <a:gd name="connsiteY66" fmla="*/ 157716 h 914460"/>
              <a:gd name="connsiteX67" fmla="*/ 634034 w 1411900"/>
              <a:gd name="connsiteY67" fmla="*/ 299605 h 914460"/>
              <a:gd name="connsiteX68" fmla="*/ 697096 w 1411900"/>
              <a:gd name="connsiteY68" fmla="*/ 346902 h 914460"/>
              <a:gd name="connsiteX69" fmla="*/ 760158 w 1411900"/>
              <a:gd name="connsiteY69" fmla="*/ 331136 h 914460"/>
              <a:gd name="connsiteX70" fmla="*/ 1122765 w 1411900"/>
              <a:gd name="connsiteY70" fmla="*/ 110419 h 914460"/>
              <a:gd name="connsiteX71" fmla="*/ 1201593 w 1411900"/>
              <a:gd name="connsiteY71" fmla="*/ 47357 h 914460"/>
              <a:gd name="connsiteX72" fmla="*/ 1233124 w 1411900"/>
              <a:gd name="connsiteY72" fmla="*/ 60 h 91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11900" h="914460">
                <a:moveTo>
                  <a:pt x="618269" y="394198"/>
                </a:moveTo>
                <a:cubicBezTo>
                  <a:pt x="560462" y="446750"/>
                  <a:pt x="506278" y="503587"/>
                  <a:pt x="444848" y="551854"/>
                </a:cubicBezTo>
                <a:cubicBezTo>
                  <a:pt x="431781" y="562121"/>
                  <a:pt x="392297" y="583384"/>
                  <a:pt x="397552" y="567619"/>
                </a:cubicBezTo>
                <a:cubicBezTo>
                  <a:pt x="406953" y="539417"/>
                  <a:pt x="436832" y="522394"/>
                  <a:pt x="460614" y="504557"/>
                </a:cubicBezTo>
                <a:cubicBezTo>
                  <a:pt x="528325" y="453773"/>
                  <a:pt x="524311" y="453404"/>
                  <a:pt x="602503" y="409964"/>
                </a:cubicBezTo>
                <a:cubicBezTo>
                  <a:pt x="623047" y="398551"/>
                  <a:pt x="643744" y="387161"/>
                  <a:pt x="665565" y="378433"/>
                </a:cubicBezTo>
                <a:cubicBezTo>
                  <a:pt x="696424" y="366089"/>
                  <a:pt x="760158" y="346902"/>
                  <a:pt x="760158" y="346902"/>
                </a:cubicBezTo>
                <a:cubicBezTo>
                  <a:pt x="730535" y="386399"/>
                  <a:pt x="705094" y="426515"/>
                  <a:pt x="665565" y="457260"/>
                </a:cubicBezTo>
                <a:cubicBezTo>
                  <a:pt x="635652" y="480526"/>
                  <a:pt x="570972" y="520323"/>
                  <a:pt x="570972" y="520323"/>
                </a:cubicBezTo>
                <a:cubicBezTo>
                  <a:pt x="586738" y="525578"/>
                  <a:pt x="601651" y="536088"/>
                  <a:pt x="618269" y="536088"/>
                </a:cubicBezTo>
                <a:cubicBezTo>
                  <a:pt x="642556" y="536088"/>
                  <a:pt x="714773" y="494949"/>
                  <a:pt x="728627" y="488792"/>
                </a:cubicBezTo>
                <a:cubicBezTo>
                  <a:pt x="754488" y="477298"/>
                  <a:pt x="781691" y="468971"/>
                  <a:pt x="807455" y="457260"/>
                </a:cubicBezTo>
                <a:cubicBezTo>
                  <a:pt x="957954" y="388851"/>
                  <a:pt x="849257" y="427561"/>
                  <a:pt x="949345" y="394198"/>
                </a:cubicBezTo>
                <a:cubicBezTo>
                  <a:pt x="928324" y="420474"/>
                  <a:pt x="857429" y="455713"/>
                  <a:pt x="886283" y="473026"/>
                </a:cubicBezTo>
                <a:cubicBezTo>
                  <a:pt x="927828" y="497954"/>
                  <a:pt x="980381" y="449460"/>
                  <a:pt x="1028172" y="441495"/>
                </a:cubicBezTo>
                <a:cubicBezTo>
                  <a:pt x="1059703" y="436240"/>
                  <a:pt x="1091509" y="432427"/>
                  <a:pt x="1122765" y="425729"/>
                </a:cubicBezTo>
                <a:cubicBezTo>
                  <a:pt x="1165138" y="416649"/>
                  <a:pt x="1248889" y="394198"/>
                  <a:pt x="1248889" y="394198"/>
                </a:cubicBezTo>
                <a:cubicBezTo>
                  <a:pt x="1238379" y="420474"/>
                  <a:pt x="1233056" y="449479"/>
                  <a:pt x="1217358" y="473026"/>
                </a:cubicBezTo>
                <a:cubicBezTo>
                  <a:pt x="1190145" y="513846"/>
                  <a:pt x="1129969" y="554333"/>
                  <a:pt x="1091234" y="583385"/>
                </a:cubicBezTo>
                <a:cubicBezTo>
                  <a:pt x="1096489" y="604406"/>
                  <a:pt x="1109156" y="624887"/>
                  <a:pt x="1107000" y="646447"/>
                </a:cubicBezTo>
                <a:cubicBezTo>
                  <a:pt x="1096037" y="756081"/>
                  <a:pt x="1019477" y="763437"/>
                  <a:pt x="1154296" y="709509"/>
                </a:cubicBezTo>
                <a:lnTo>
                  <a:pt x="1248889" y="614916"/>
                </a:lnTo>
                <a:cubicBezTo>
                  <a:pt x="1264655" y="599150"/>
                  <a:pt x="1282808" y="585456"/>
                  <a:pt x="1296186" y="567619"/>
                </a:cubicBezTo>
                <a:cubicBezTo>
                  <a:pt x="1316493" y="540544"/>
                  <a:pt x="1356569" y="489539"/>
                  <a:pt x="1375014" y="457260"/>
                </a:cubicBezTo>
                <a:cubicBezTo>
                  <a:pt x="1386674" y="436855"/>
                  <a:pt x="1426100" y="407234"/>
                  <a:pt x="1406545" y="394198"/>
                </a:cubicBezTo>
                <a:cubicBezTo>
                  <a:pt x="1382998" y="378500"/>
                  <a:pt x="1353993" y="415219"/>
                  <a:pt x="1327717" y="425729"/>
                </a:cubicBezTo>
                <a:cubicBezTo>
                  <a:pt x="1215253" y="575682"/>
                  <a:pt x="1351223" y="386553"/>
                  <a:pt x="1233124" y="583385"/>
                </a:cubicBezTo>
                <a:cubicBezTo>
                  <a:pt x="1200559" y="637661"/>
                  <a:pt x="1167560" y="664714"/>
                  <a:pt x="1122765" y="709509"/>
                </a:cubicBezTo>
                <a:cubicBezTo>
                  <a:pt x="1117510" y="725274"/>
                  <a:pt x="1114432" y="741941"/>
                  <a:pt x="1107000" y="756805"/>
                </a:cubicBezTo>
                <a:cubicBezTo>
                  <a:pt x="1077719" y="815368"/>
                  <a:pt x="1023531" y="845653"/>
                  <a:pt x="1154296" y="741040"/>
                </a:cubicBezTo>
                <a:cubicBezTo>
                  <a:pt x="1159551" y="725274"/>
                  <a:pt x="1161817" y="708172"/>
                  <a:pt x="1170062" y="693743"/>
                </a:cubicBezTo>
                <a:cubicBezTo>
                  <a:pt x="1217524" y="610683"/>
                  <a:pt x="1267300" y="614034"/>
                  <a:pt x="1122765" y="662212"/>
                </a:cubicBezTo>
                <a:cubicBezTo>
                  <a:pt x="1101744" y="677978"/>
                  <a:pt x="1079478" y="692206"/>
                  <a:pt x="1059703" y="709509"/>
                </a:cubicBezTo>
                <a:cubicBezTo>
                  <a:pt x="1037331" y="729085"/>
                  <a:pt x="1020995" y="755523"/>
                  <a:pt x="996641" y="772571"/>
                </a:cubicBezTo>
                <a:cubicBezTo>
                  <a:pt x="925024" y="822703"/>
                  <a:pt x="885802" y="820059"/>
                  <a:pt x="807455" y="851398"/>
                </a:cubicBezTo>
                <a:cubicBezTo>
                  <a:pt x="785634" y="860126"/>
                  <a:pt x="766689" y="875497"/>
                  <a:pt x="744393" y="882929"/>
                </a:cubicBezTo>
                <a:cubicBezTo>
                  <a:pt x="718972" y="891403"/>
                  <a:pt x="691723" y="892882"/>
                  <a:pt x="665565" y="898695"/>
                </a:cubicBezTo>
                <a:cubicBezTo>
                  <a:pt x="644413" y="903395"/>
                  <a:pt x="623524" y="909205"/>
                  <a:pt x="602503" y="914460"/>
                </a:cubicBezTo>
                <a:cubicBezTo>
                  <a:pt x="613013" y="888184"/>
                  <a:pt x="617585" y="858661"/>
                  <a:pt x="634034" y="835633"/>
                </a:cubicBezTo>
                <a:cubicBezTo>
                  <a:pt x="645047" y="820215"/>
                  <a:pt x="666775" y="816232"/>
                  <a:pt x="681331" y="804102"/>
                </a:cubicBezTo>
                <a:cubicBezTo>
                  <a:pt x="711215" y="779199"/>
                  <a:pt x="742443" y="744939"/>
                  <a:pt x="760158" y="709509"/>
                </a:cubicBezTo>
                <a:cubicBezTo>
                  <a:pt x="767590" y="694645"/>
                  <a:pt x="790788" y="669644"/>
                  <a:pt x="775924" y="662212"/>
                </a:cubicBezTo>
                <a:cubicBezTo>
                  <a:pt x="751957" y="650228"/>
                  <a:pt x="723372" y="672723"/>
                  <a:pt x="697096" y="677978"/>
                </a:cubicBezTo>
                <a:cubicBezTo>
                  <a:pt x="728494" y="583786"/>
                  <a:pt x="733401" y="614694"/>
                  <a:pt x="555207" y="662212"/>
                </a:cubicBezTo>
                <a:cubicBezTo>
                  <a:pt x="443325" y="692047"/>
                  <a:pt x="497073" y="699162"/>
                  <a:pt x="381786" y="756805"/>
                </a:cubicBezTo>
                <a:cubicBezTo>
                  <a:pt x="352058" y="771669"/>
                  <a:pt x="318052" y="775992"/>
                  <a:pt x="287193" y="788336"/>
                </a:cubicBezTo>
                <a:cubicBezTo>
                  <a:pt x="265372" y="797064"/>
                  <a:pt x="245152" y="809357"/>
                  <a:pt x="224131" y="819867"/>
                </a:cubicBezTo>
                <a:cubicBezTo>
                  <a:pt x="239896" y="798846"/>
                  <a:pt x="252847" y="775385"/>
                  <a:pt x="271427" y="756805"/>
                </a:cubicBezTo>
                <a:cubicBezTo>
                  <a:pt x="295221" y="733011"/>
                  <a:pt x="325450" y="716481"/>
                  <a:pt x="350255" y="693743"/>
                </a:cubicBezTo>
                <a:cubicBezTo>
                  <a:pt x="456334" y="596505"/>
                  <a:pt x="438196" y="617013"/>
                  <a:pt x="492145" y="536088"/>
                </a:cubicBezTo>
                <a:cubicBezTo>
                  <a:pt x="476379" y="525578"/>
                  <a:pt x="463796" y="504557"/>
                  <a:pt x="444848" y="504557"/>
                </a:cubicBezTo>
                <a:cubicBezTo>
                  <a:pt x="416548" y="504557"/>
                  <a:pt x="392868" y="527139"/>
                  <a:pt x="366020" y="536088"/>
                </a:cubicBezTo>
                <a:cubicBezTo>
                  <a:pt x="195078" y="593069"/>
                  <a:pt x="313216" y="538842"/>
                  <a:pt x="192600" y="599150"/>
                </a:cubicBezTo>
                <a:cubicBezTo>
                  <a:pt x="203150" y="585084"/>
                  <a:pt x="261133" y="521619"/>
                  <a:pt x="255662" y="488792"/>
                </a:cubicBezTo>
                <a:cubicBezTo>
                  <a:pt x="252547" y="470102"/>
                  <a:pt x="234641" y="457261"/>
                  <a:pt x="224131" y="441495"/>
                </a:cubicBezTo>
                <a:cubicBezTo>
                  <a:pt x="14983" y="546069"/>
                  <a:pt x="276154" y="419199"/>
                  <a:pt x="113772" y="488792"/>
                </a:cubicBezTo>
                <a:cubicBezTo>
                  <a:pt x="92170" y="498050"/>
                  <a:pt x="72312" y="511065"/>
                  <a:pt x="50710" y="520323"/>
                </a:cubicBezTo>
                <a:cubicBezTo>
                  <a:pt x="35436" y="526869"/>
                  <a:pt x="-13204" y="536088"/>
                  <a:pt x="3414" y="536088"/>
                </a:cubicBezTo>
                <a:cubicBezTo>
                  <a:pt x="25082" y="536088"/>
                  <a:pt x="45455" y="525578"/>
                  <a:pt x="66476" y="520323"/>
                </a:cubicBezTo>
                <a:cubicBezTo>
                  <a:pt x="109624" y="491557"/>
                  <a:pt x="123176" y="491281"/>
                  <a:pt x="145303" y="441495"/>
                </a:cubicBezTo>
                <a:cubicBezTo>
                  <a:pt x="158802" y="411123"/>
                  <a:pt x="149179" y="365338"/>
                  <a:pt x="176834" y="346902"/>
                </a:cubicBezTo>
                <a:cubicBezTo>
                  <a:pt x="392107" y="203387"/>
                  <a:pt x="153887" y="350216"/>
                  <a:pt x="366020" y="252309"/>
                </a:cubicBezTo>
                <a:cubicBezTo>
                  <a:pt x="404489" y="234554"/>
                  <a:pt x="438483" y="208195"/>
                  <a:pt x="476379" y="189247"/>
                </a:cubicBezTo>
                <a:cubicBezTo>
                  <a:pt x="512176" y="171348"/>
                  <a:pt x="548769" y="154606"/>
                  <a:pt x="586738" y="141950"/>
                </a:cubicBezTo>
                <a:cubicBezTo>
                  <a:pt x="627849" y="128246"/>
                  <a:pt x="712862" y="110419"/>
                  <a:pt x="712862" y="110419"/>
                </a:cubicBezTo>
                <a:cubicBezTo>
                  <a:pt x="728627" y="115674"/>
                  <a:pt x="760158" y="109567"/>
                  <a:pt x="760158" y="126185"/>
                </a:cubicBezTo>
                <a:cubicBezTo>
                  <a:pt x="760158" y="145133"/>
                  <a:pt x="725339" y="143456"/>
                  <a:pt x="712862" y="157716"/>
                </a:cubicBezTo>
                <a:cubicBezTo>
                  <a:pt x="654483" y="224436"/>
                  <a:pt x="655688" y="234645"/>
                  <a:pt x="634034" y="299605"/>
                </a:cubicBezTo>
                <a:cubicBezTo>
                  <a:pt x="655055" y="315371"/>
                  <a:pt x="671605" y="340529"/>
                  <a:pt x="697096" y="346902"/>
                </a:cubicBezTo>
                <a:cubicBezTo>
                  <a:pt x="718117" y="352157"/>
                  <a:pt x="740778" y="340826"/>
                  <a:pt x="760158" y="331136"/>
                </a:cubicBezTo>
                <a:cubicBezTo>
                  <a:pt x="921333" y="250549"/>
                  <a:pt x="995045" y="206209"/>
                  <a:pt x="1122765" y="110419"/>
                </a:cubicBezTo>
                <a:cubicBezTo>
                  <a:pt x="1149685" y="90229"/>
                  <a:pt x="1176269" y="69515"/>
                  <a:pt x="1201593" y="47357"/>
                </a:cubicBezTo>
                <a:cubicBezTo>
                  <a:pt x="1259893" y="-3656"/>
                  <a:pt x="1269467" y="60"/>
                  <a:pt x="1233124" y="60"/>
                </a:cubicBezTo>
              </a:path>
            </a:pathLst>
          </a:cu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7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Struktura studije izvodljivosti s analizom troškova i koristi</a:t>
            </a: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26" name="Content Placeholder 6">
            <a:extLst>
              <a:ext uri="{FF2B5EF4-FFF2-40B4-BE49-F238E27FC236}">
                <a16:creationId xmlns:a16="http://schemas.microsoft.com/office/drawing/2014/main" id="{2A0BE8F7-575F-4F63-9D98-5F414CB759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38749"/>
              </p:ext>
            </p:extLst>
          </p:nvPr>
        </p:nvGraphicFramePr>
        <p:xfrm>
          <a:off x="2277290" y="1109718"/>
          <a:ext cx="8321041" cy="5543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3079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908A0-857A-48B4-9341-DA016CD0C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7600"/>
            <a:ext cx="9144000" cy="1163637"/>
          </a:xfrm>
        </p:spPr>
        <p:txBody>
          <a:bodyPr>
            <a:normAutofit/>
          </a:bodyPr>
          <a:lstStyle/>
          <a:p>
            <a:r>
              <a:rPr lang="hr-HR" sz="4800" b="1" dirty="0"/>
              <a:t>Hvala vam na pozornosti!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B878A-54CE-4DF8-B469-13AF3C4A6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224" y="3600165"/>
            <a:ext cx="9144000" cy="1018488"/>
          </a:xfrm>
        </p:spPr>
        <p:txBody>
          <a:bodyPr>
            <a:normAutofit/>
          </a:bodyPr>
          <a:lstStyle/>
          <a:p>
            <a:r>
              <a:rPr lang="hr-HR" sz="2800"/>
              <a:t>Hrvoje Maras</a:t>
            </a:r>
          </a:p>
          <a:p>
            <a:r>
              <a:rPr lang="hr-HR" sz="2800">
                <a:hlinkClick r:id="rId2"/>
              </a:rPr>
              <a:t>hmaras@regea.org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D8D08E-E974-4873-8C77-F8AC0D1A5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7515769-F009-4DA2-A682-14A6A1E75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4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Struktura studije izvodljivosti s analizom troškova i koristi</a:t>
            </a: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AAA7FF75-9C7D-481D-B037-805668493E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065933"/>
              </p:ext>
            </p:extLst>
          </p:nvPr>
        </p:nvGraphicFramePr>
        <p:xfrm>
          <a:off x="3659845" y="1409727"/>
          <a:ext cx="5625304" cy="106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DA558208-5E53-479F-9620-C0EC6C4D14AD}"/>
              </a:ext>
            </a:extLst>
          </p:cNvPr>
          <p:cNvGrpSpPr/>
          <p:nvPr/>
        </p:nvGrpSpPr>
        <p:grpSpPr>
          <a:xfrm>
            <a:off x="3659845" y="2940272"/>
            <a:ext cx="5625304" cy="1067520"/>
            <a:chOff x="580750" y="0"/>
            <a:chExt cx="2087991" cy="863252"/>
          </a:xfrm>
          <a:solidFill>
            <a:srgbClr val="8C0202"/>
          </a:solidFill>
        </p:grpSpPr>
        <p:sp>
          <p:nvSpPr>
            <p:cNvPr id="11" name="Rounded Rectangle 12">
              <a:extLst>
                <a:ext uri="{FF2B5EF4-FFF2-40B4-BE49-F238E27FC236}">
                  <a16:creationId xmlns:a16="http://schemas.microsoft.com/office/drawing/2014/main" id="{4A8A8355-F4A9-47D6-9FA5-D36A33243C80}"/>
                </a:ext>
              </a:extLst>
            </p:cNvPr>
            <p:cNvSpPr/>
            <p:nvPr/>
          </p:nvSpPr>
          <p:spPr>
            <a:xfrm>
              <a:off x="580750" y="0"/>
              <a:ext cx="2087991" cy="863252"/>
            </a:xfrm>
            <a:prstGeom prst="roundRect">
              <a:avLst>
                <a:gd name="adj" fmla="val 10000"/>
              </a:avLst>
            </a:prstGeom>
            <a:grp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F6861ADB-CA3C-4663-AC22-015A1E5EA7EE}"/>
                </a:ext>
              </a:extLst>
            </p:cNvPr>
            <p:cNvSpPr/>
            <p:nvPr/>
          </p:nvSpPr>
          <p:spPr>
            <a:xfrm>
              <a:off x="606034" y="25284"/>
              <a:ext cx="2037423" cy="812684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BA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 Ekonomska analiza</a:t>
              </a:r>
            </a:p>
            <a:p>
              <a:pPr marL="171450" marR="0" lvl="0" indent="-1714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B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Fiskalni ispravci </a:t>
              </a:r>
            </a:p>
            <a:p>
              <a:pPr marL="171450" marR="0" lvl="0" indent="-1714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B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Procjena netržišnih utjecaja</a:t>
              </a:r>
            </a:p>
            <a:p>
              <a:pPr marL="171450" marR="0" lvl="0" indent="-1714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B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Ekonomska profitabilnost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526CE8-8B2A-444F-A388-2493B74B70DD}"/>
              </a:ext>
            </a:extLst>
          </p:cNvPr>
          <p:cNvGrpSpPr/>
          <p:nvPr/>
        </p:nvGrpSpPr>
        <p:grpSpPr>
          <a:xfrm>
            <a:off x="3659845" y="4490644"/>
            <a:ext cx="5625304" cy="1178904"/>
            <a:chOff x="580750" y="0"/>
            <a:chExt cx="2087991" cy="863252"/>
          </a:xfrm>
          <a:solidFill>
            <a:srgbClr val="B80000"/>
          </a:solidFill>
        </p:grpSpPr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id="{052B8B66-47A5-412D-BBDC-544953B76653}"/>
                </a:ext>
              </a:extLst>
            </p:cNvPr>
            <p:cNvSpPr/>
            <p:nvPr/>
          </p:nvSpPr>
          <p:spPr>
            <a:xfrm>
              <a:off x="580750" y="0"/>
              <a:ext cx="2087991" cy="863252"/>
            </a:xfrm>
            <a:prstGeom prst="roundRect">
              <a:avLst>
                <a:gd name="adj" fmla="val 10000"/>
              </a:avLst>
            </a:prstGeom>
            <a:grp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22" name="Rounded Rectangle 4">
              <a:extLst>
                <a:ext uri="{FF2B5EF4-FFF2-40B4-BE49-F238E27FC236}">
                  <a16:creationId xmlns:a16="http://schemas.microsoft.com/office/drawing/2014/main" id="{5D584D79-6946-4ADB-AE1D-D44DC7BD16C8}"/>
                </a:ext>
              </a:extLst>
            </p:cNvPr>
            <p:cNvSpPr/>
            <p:nvPr/>
          </p:nvSpPr>
          <p:spPr>
            <a:xfrm>
              <a:off x="631318" y="10526"/>
              <a:ext cx="1977395" cy="812684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BA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7. Procjena rizika</a:t>
              </a:r>
            </a:p>
            <a:p>
              <a:pPr marL="171450" marR="0" lvl="0" indent="-1714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B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Analiza osjetljivosti</a:t>
              </a:r>
            </a:p>
            <a:p>
              <a:pPr marL="171450" marR="0" lvl="0" indent="-1714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B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Kvalitativna procjena rizika</a:t>
              </a:r>
            </a:p>
            <a:p>
              <a:pPr marL="171450" marR="0" lvl="0" indent="-1714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B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Analiza vjerojatnosti</a:t>
              </a:r>
            </a:p>
          </p:txBody>
        </p:sp>
      </p:grpSp>
      <p:sp>
        <p:nvSpPr>
          <p:cNvPr id="24" name="Down Arrow 24">
            <a:extLst>
              <a:ext uri="{FF2B5EF4-FFF2-40B4-BE49-F238E27FC236}">
                <a16:creationId xmlns:a16="http://schemas.microsoft.com/office/drawing/2014/main" id="{DC1ECCEE-CBCB-4642-A915-D9D57F2C08FD}"/>
              </a:ext>
            </a:extLst>
          </p:cNvPr>
          <p:cNvSpPr/>
          <p:nvPr/>
        </p:nvSpPr>
        <p:spPr bwMode="auto">
          <a:xfrm>
            <a:off x="6182126" y="2554143"/>
            <a:ext cx="360040" cy="327855"/>
          </a:xfrm>
          <a:prstGeom prst="downArrow">
            <a:avLst/>
          </a:prstGeom>
          <a:solidFill>
            <a:srgbClr val="540000"/>
          </a:solidFill>
          <a:ln w="25400" cap="flat" cmpd="sng" algn="ctr">
            <a:solidFill>
              <a:srgbClr val="54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B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A369D5AD-9DA6-4EDE-A81D-0F878F143A65}"/>
              </a:ext>
            </a:extLst>
          </p:cNvPr>
          <p:cNvSpPr/>
          <p:nvPr/>
        </p:nvSpPr>
        <p:spPr bwMode="auto">
          <a:xfrm>
            <a:off x="6251798" y="4072377"/>
            <a:ext cx="360252" cy="360815"/>
          </a:xfrm>
          <a:prstGeom prst="downArrow">
            <a:avLst/>
          </a:prstGeom>
          <a:solidFill>
            <a:srgbClr val="8C0202"/>
          </a:solidFill>
          <a:ln w="25400" cap="flat" cmpd="sng" algn="ctr">
            <a:solidFill>
              <a:srgbClr val="8C020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B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7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Studija izvodljivosti s analizom troškova i koristi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0" marR="5080" lvl="1" indent="0">
              <a:lnSpc>
                <a:spcPct val="114599"/>
              </a:lnSpc>
              <a:spcBef>
                <a:spcPts val="100"/>
              </a:spcBef>
              <a:buNone/>
            </a:pPr>
            <a:r>
              <a:rPr lang="hr-HR" altLang="en-US" b="1" dirty="0">
                <a:solidFill>
                  <a:prstClr val="black"/>
                </a:solidFill>
              </a:rPr>
              <a:t>Uvod</a:t>
            </a:r>
          </a:p>
          <a:p>
            <a:pPr marL="3556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Kratak opis postojećeg stanja i razloga za pokretanje investicije (motivacije investitora)</a:t>
            </a:r>
          </a:p>
          <a:p>
            <a:pPr marL="0" marR="5080" lvl="1" indent="0">
              <a:lnSpc>
                <a:spcPct val="114599"/>
              </a:lnSpc>
              <a:spcBef>
                <a:spcPts val="100"/>
              </a:spcBef>
            </a:pPr>
            <a:endParaRPr lang="hr-HR" altLang="en-US" b="1" dirty="0">
              <a:solidFill>
                <a:prstClr val="black"/>
              </a:solidFill>
            </a:endParaRPr>
          </a:p>
          <a:p>
            <a:pPr marL="0" marR="5080" lvl="1" indent="0">
              <a:lnSpc>
                <a:spcPct val="114599"/>
              </a:lnSpc>
              <a:spcBef>
                <a:spcPts val="100"/>
              </a:spcBef>
              <a:buNone/>
            </a:pPr>
            <a:r>
              <a:rPr lang="hr-HR" altLang="en-US" b="1" dirty="0">
                <a:solidFill>
                  <a:prstClr val="black"/>
                </a:solidFill>
              </a:rPr>
              <a:t>Sažetak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Kratak opis investicije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Objašnjava koje su tehničke i financijske varijante razmatrane u studiji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Predstavlja kratak pregled bitnih tehničkih i financijskih pokazatelja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Sažetak studije se piše na kraju, kad je studija već napisana, a to je dio studije kojeg investitori prvo čitaju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Mora biti jasan, atraktivan i zanimljiv</a:t>
            </a:r>
          </a:p>
          <a:p>
            <a:pPr marL="469900" marR="5080" lvl="1" indent="0">
              <a:lnSpc>
                <a:spcPct val="114599"/>
              </a:lnSpc>
              <a:spcBef>
                <a:spcPts val="100"/>
              </a:spcBef>
              <a:buNone/>
            </a:pPr>
            <a:endParaRPr lang="hr-HR" altLang="en-US" b="1" u="sng" dirty="0">
              <a:solidFill>
                <a:prstClr val="black"/>
              </a:solidFill>
            </a:endParaRPr>
          </a:p>
          <a:p>
            <a:pPr marL="469900" marR="5080" lvl="1" indent="0">
              <a:lnSpc>
                <a:spcPct val="114599"/>
              </a:lnSpc>
              <a:spcBef>
                <a:spcPts val="100"/>
              </a:spcBef>
              <a:buNone/>
            </a:pPr>
            <a:endParaRPr lang="hr-HR" altLang="en-US" dirty="0">
              <a:solidFill>
                <a:prstClr val="black"/>
              </a:solidFill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Studija izvodljivosti s analizom troškova i koristi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228636" cy="4702534"/>
          </a:xfrm>
        </p:spPr>
        <p:txBody>
          <a:bodyPr>
            <a:normAutofit fontScale="92500"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buFont typeface="+mj-lt"/>
              <a:buAutoNum type="arabicPeriod"/>
            </a:pPr>
            <a:r>
              <a:rPr lang="hr-HR" altLang="en-US" sz="2600" b="1" dirty="0">
                <a:solidFill>
                  <a:prstClr val="black"/>
                </a:solidFill>
              </a:rPr>
              <a:t>Socioekonomski, institucionalni i politički kontekst </a:t>
            </a:r>
          </a:p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400" dirty="0">
                <a:solidFill>
                  <a:prstClr val="black"/>
                </a:solidFill>
              </a:rPr>
              <a:t>Geografski aspekt – klimatološki pokazatelji</a:t>
            </a:r>
          </a:p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400" dirty="0">
                <a:solidFill>
                  <a:prstClr val="black"/>
                </a:solidFill>
              </a:rPr>
              <a:t>Demografski aspekt – struktura, porast ili pad stanovništva (potencijalnih korisnika)</a:t>
            </a:r>
          </a:p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400" dirty="0">
                <a:solidFill>
                  <a:prstClr val="black"/>
                </a:solidFill>
              </a:rPr>
              <a:t>Ekonomski aspekt – razvijenost regije – rast/pad</a:t>
            </a:r>
          </a:p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400" dirty="0">
                <a:solidFill>
                  <a:prstClr val="black"/>
                </a:solidFill>
              </a:rPr>
              <a:t>Analiza tržišta toplinske energije – kako je regulirano, ključni dionici, tržišne cijene i tarife </a:t>
            </a:r>
          </a:p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400" dirty="0">
                <a:solidFill>
                  <a:prstClr val="black"/>
                </a:solidFill>
              </a:rPr>
              <a:t>Postojeća infrastruktura CTS-a (proizvodni pogoni i distributivna mreža), planovi ulaganja</a:t>
            </a:r>
          </a:p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400" dirty="0">
                <a:solidFill>
                  <a:prstClr val="black"/>
                </a:solidFill>
              </a:rPr>
              <a:t>Bilanca toplinskog sustava – proizvedena i isporučena energija, </a:t>
            </a:r>
            <a:r>
              <a:rPr lang="pl-PL" altLang="en-US" sz="2400" dirty="0">
                <a:solidFill>
                  <a:prstClr val="black"/>
                </a:solidFill>
              </a:rPr>
              <a:t>projekcije cijena goriva i emisijskih jedinica</a:t>
            </a:r>
            <a:endParaRPr lang="hr-HR" altLang="en-US" sz="2400" dirty="0">
              <a:solidFill>
                <a:prstClr val="black"/>
              </a:solidFill>
            </a:endParaRPr>
          </a:p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400" dirty="0">
                <a:solidFill>
                  <a:prstClr val="black"/>
                </a:solidFill>
              </a:rPr>
              <a:t>Relevantnost Projekta u kontekstu političkog, institucionalnog te regulatornog okvira RH i EU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6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Studija izvodljivosti s analizom troškova i koristi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228636" cy="4702534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buFont typeface="+mj-lt"/>
              <a:buAutoNum type="arabicPeriod" startAt="2"/>
            </a:pPr>
            <a:r>
              <a:rPr lang="it-IT" altLang="en-US" sz="2400" b="1" dirty="0" err="1">
                <a:solidFill>
                  <a:prstClr val="black"/>
                </a:solidFill>
              </a:rPr>
              <a:t>Definiranje</a:t>
            </a:r>
            <a:r>
              <a:rPr lang="it-IT" altLang="en-US" sz="2400" b="1" dirty="0">
                <a:solidFill>
                  <a:prstClr val="black"/>
                </a:solidFill>
              </a:rPr>
              <a:t> </a:t>
            </a:r>
            <a:r>
              <a:rPr lang="it-IT" altLang="en-US" sz="2400" b="1" dirty="0" err="1">
                <a:solidFill>
                  <a:prstClr val="black"/>
                </a:solidFill>
              </a:rPr>
              <a:t>potreba</a:t>
            </a:r>
            <a:r>
              <a:rPr lang="it-IT" altLang="en-US" sz="2400" b="1" dirty="0">
                <a:solidFill>
                  <a:prstClr val="black"/>
                </a:solidFill>
              </a:rPr>
              <a:t> i </a:t>
            </a:r>
            <a:r>
              <a:rPr lang="it-IT" altLang="en-US" sz="2400" b="1" dirty="0" err="1">
                <a:solidFill>
                  <a:prstClr val="black"/>
                </a:solidFill>
              </a:rPr>
              <a:t>ciljeva</a:t>
            </a:r>
            <a:r>
              <a:rPr lang="it-IT" altLang="en-US" sz="2400" b="1" dirty="0">
                <a:solidFill>
                  <a:prstClr val="black"/>
                </a:solidFill>
              </a:rPr>
              <a:t> </a:t>
            </a:r>
            <a:r>
              <a:rPr lang="it-IT" altLang="en-US" sz="2400" b="1" dirty="0" err="1">
                <a:solidFill>
                  <a:prstClr val="black"/>
                </a:solidFill>
              </a:rPr>
              <a:t>Projekta</a:t>
            </a:r>
            <a:endParaRPr lang="hr-HR" altLang="en-US" sz="2400" b="1" dirty="0">
              <a:solidFill>
                <a:prstClr val="black"/>
              </a:solidFill>
            </a:endParaRPr>
          </a:p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Tehnička procjena potreba – nedostaci postojećeg sustava i što se Projektom želi/može postići</a:t>
            </a:r>
          </a:p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Referentna analiza - Iskustva/primjeri drugih CTS-ova</a:t>
            </a:r>
          </a:p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Definiranje ciljeva i pokazatelja Projekta (npr. uštede, proširenje mreže)</a:t>
            </a:r>
          </a:p>
          <a:p>
            <a:pPr marL="12700" marR="5080" lvl="0" indent="0">
              <a:lnSpc>
                <a:spcPct val="114599"/>
              </a:lnSpc>
              <a:spcBef>
                <a:spcPts val="100"/>
              </a:spcBef>
              <a:buNone/>
            </a:pPr>
            <a:endParaRPr lang="hr-HR" altLang="en-US" sz="2200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9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Studija izvodljivosti s analizom troškova i koristi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228636" cy="4702534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buFont typeface="+mj-lt"/>
              <a:buAutoNum type="arabicPeriod" startAt="3"/>
            </a:pPr>
            <a:r>
              <a:rPr lang="hr-HR" altLang="en-US" sz="2400" b="1" dirty="0">
                <a:solidFill>
                  <a:prstClr val="black"/>
                </a:solidFill>
              </a:rPr>
              <a:t>Identifikacija </a:t>
            </a:r>
            <a:r>
              <a:rPr lang="it-IT" altLang="en-US" sz="2400" b="1" dirty="0" err="1">
                <a:solidFill>
                  <a:prstClr val="black"/>
                </a:solidFill>
              </a:rPr>
              <a:t>Projekta</a:t>
            </a:r>
            <a:endParaRPr lang="hr-HR" altLang="en-US" sz="2400" b="1" dirty="0">
              <a:solidFill>
                <a:prstClr val="black"/>
              </a:solidFill>
            </a:endParaRP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Aktivnosti Projekta čijom će se provedbom omogućiti ostvarenje ciljeva i pokazatelja Projekta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Nositelji i partneri Projekta - subjekti odgovorni za uspješnu provedbu Projekta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Krajnji korisnici i ključni dionici - javnopravna tijela te pravne i privatne osobe čiji su interesi vezani uz Projekt te na koje Projekt utječe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Implementacijski plan Projekta - odgovornosti Nositelja i dionika Projekta u pojedinoj pripremnoj i provedbenoj aktivnosti Projekta 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Vremenski okvir Projekta - plan provedbe aktivnosti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1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Studija izvodljivosti s analizom troškova i koristi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228636" cy="4702534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buFont typeface="+mj-lt"/>
              <a:buAutoNum type="arabicPeriod" startAt="4"/>
            </a:pPr>
            <a:r>
              <a:rPr lang="it-IT" altLang="en-US" sz="2400" b="1" dirty="0" err="1">
                <a:solidFill>
                  <a:prstClr val="black"/>
                </a:solidFill>
              </a:rPr>
              <a:t>Analiza</a:t>
            </a:r>
            <a:r>
              <a:rPr lang="it-IT" altLang="en-US" sz="2400" b="1" dirty="0">
                <a:solidFill>
                  <a:prstClr val="black"/>
                </a:solidFill>
              </a:rPr>
              <a:t> </a:t>
            </a:r>
            <a:r>
              <a:rPr lang="it-IT" altLang="en-US" sz="2400" b="1" dirty="0" err="1">
                <a:solidFill>
                  <a:prstClr val="black"/>
                </a:solidFill>
              </a:rPr>
              <a:t>potražnje</a:t>
            </a:r>
            <a:endParaRPr lang="hr-HR" altLang="en-US" sz="2400" b="1" dirty="0">
              <a:solidFill>
                <a:prstClr val="black"/>
              </a:solidFill>
            </a:endParaRP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Analiza sadašnje potražnje za toplinskom energijom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Dugoročna prognoza toplinskih potreba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9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/>
          <a:lstStyle/>
          <a:p>
            <a:r>
              <a:rPr lang="hr-HR" b="1" dirty="0"/>
              <a:t>Sadržaj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49"/>
            <a:ext cx="11047639" cy="5144483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Predstavljanje koncepta radionice, predavača i polaznika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Uvod u izradu studije izvodljivosti s financijskom i ekonomskom analizom</a:t>
            </a:r>
            <a:endParaRPr lang="hr-HR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hr-HR" dirty="0"/>
              <a:t>i studija</a:t>
            </a:r>
            <a:endParaRPr lang="en-US" dirty="0"/>
          </a:p>
          <a:p>
            <a:pPr lvl="1"/>
            <a:r>
              <a:rPr lang="en-US" dirty="0" err="1"/>
              <a:t>Koraci</a:t>
            </a:r>
            <a:r>
              <a:rPr lang="en-US" dirty="0"/>
              <a:t> u </a:t>
            </a:r>
            <a:r>
              <a:rPr lang="en-US" dirty="0" err="1"/>
              <a:t>izradi</a:t>
            </a:r>
            <a:r>
              <a:rPr lang="en-US" dirty="0"/>
              <a:t> </a:t>
            </a:r>
            <a:r>
              <a:rPr lang="hr-HR" dirty="0"/>
              <a:t>studije izvodljivosti s </a:t>
            </a:r>
            <a:r>
              <a:rPr lang="en-US" dirty="0" err="1"/>
              <a:t>financijsk</a:t>
            </a:r>
            <a:r>
              <a:rPr lang="hr-HR" dirty="0"/>
              <a:t>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ekonomsk</a:t>
            </a:r>
            <a:r>
              <a:rPr lang="hr-HR" dirty="0"/>
              <a:t>om</a:t>
            </a:r>
            <a:r>
              <a:rPr lang="en-US" dirty="0"/>
              <a:t> </a:t>
            </a:r>
            <a:r>
              <a:rPr lang="en-US" dirty="0" err="1"/>
              <a:t>analiz</a:t>
            </a:r>
            <a:r>
              <a:rPr lang="hr-HR" dirty="0"/>
              <a:t>om </a:t>
            </a:r>
          </a:p>
          <a:p>
            <a:pPr marL="228600" lvl="1">
              <a:spcBef>
                <a:spcPts val="1000"/>
              </a:spcBef>
            </a:pPr>
            <a:r>
              <a:rPr lang="hr-HR" sz="2800" b="1" dirty="0">
                <a:solidFill>
                  <a:schemeClr val="accent5">
                    <a:lumMod val="50000"/>
                  </a:schemeClr>
                </a:solidFill>
              </a:rPr>
              <a:t>Osnovne tehnike ekonomske i financijske analize</a:t>
            </a:r>
          </a:p>
          <a:p>
            <a:pPr lvl="1"/>
            <a:r>
              <a:rPr lang="hr-HR" dirty="0"/>
              <a:t>Osnovna načela izrade ekonomske i financijske analize</a:t>
            </a:r>
          </a:p>
          <a:p>
            <a:pPr lvl="1"/>
            <a:r>
              <a:rPr lang="hr-HR" dirty="0"/>
              <a:t>Financijska ocjena investicijskog projekta</a:t>
            </a:r>
          </a:p>
          <a:p>
            <a:pPr lvl="1"/>
            <a:r>
              <a:rPr lang="hr-HR" dirty="0"/>
              <a:t>Ekonomska ocjena investicijskog projekta</a:t>
            </a:r>
            <a:endParaRPr lang="sv-SE" dirty="0"/>
          </a:p>
          <a:p>
            <a:pPr lvl="1"/>
            <a:r>
              <a:rPr lang="hr-HR" dirty="0"/>
              <a:t>Procjena</a:t>
            </a:r>
            <a:r>
              <a:rPr lang="en-US" dirty="0"/>
              <a:t> </a:t>
            </a:r>
            <a:r>
              <a:rPr lang="en-US" dirty="0" err="1"/>
              <a:t>rizika</a:t>
            </a:r>
            <a:endParaRPr lang="en-US" dirty="0"/>
          </a:p>
          <a:p>
            <a:pPr lvl="1"/>
            <a:r>
              <a:rPr lang="en-US" dirty="0" err="1"/>
              <a:t>Zaključna</a:t>
            </a:r>
            <a:r>
              <a:rPr lang="en-US" dirty="0"/>
              <a:t> </a:t>
            </a:r>
            <a:r>
              <a:rPr lang="en-US" dirty="0" err="1"/>
              <a:t>ocjena</a:t>
            </a:r>
            <a:r>
              <a:rPr lang="en-US" dirty="0"/>
              <a:t> </a:t>
            </a:r>
            <a:r>
              <a:rPr lang="en-US" dirty="0" err="1"/>
              <a:t>projekta</a:t>
            </a:r>
            <a:endParaRPr lang="hr-HR" dirty="0"/>
          </a:p>
          <a:p>
            <a:pPr marL="228600" lvl="1">
              <a:spcBef>
                <a:spcPts val="1000"/>
              </a:spcBef>
            </a:pPr>
            <a:r>
              <a:rPr lang="hr-HR" sz="2800" b="1" dirty="0">
                <a:solidFill>
                  <a:schemeClr val="accent5">
                    <a:lumMod val="50000"/>
                  </a:schemeClr>
                </a:solidFill>
              </a:rPr>
              <a:t>Primjer studije – Integracija OIE u CTS Samobor</a:t>
            </a:r>
          </a:p>
          <a:p>
            <a:pPr marL="228600" lvl="1">
              <a:spcBef>
                <a:spcPts val="1000"/>
              </a:spcBef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</a:rPr>
              <a:t>Temeljni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</a:rPr>
              <a:t>financijski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</a:rPr>
              <a:t>izvještaji</a:t>
            </a:r>
            <a:endParaRPr lang="hr-HR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hr-HR" dirty="0"/>
              <a:t>Bilanca</a:t>
            </a:r>
          </a:p>
          <a:p>
            <a:pPr lvl="1"/>
            <a:r>
              <a:rPr lang="hr-HR" dirty="0"/>
              <a:t>Račun dobiti i gubitka</a:t>
            </a:r>
          </a:p>
          <a:p>
            <a:pPr lvl="1"/>
            <a:r>
              <a:rPr lang="hr-HR" dirty="0"/>
              <a:t>Izvještaj o novčanom toku</a:t>
            </a:r>
          </a:p>
          <a:p>
            <a:pPr lvl="1"/>
            <a:r>
              <a:rPr lang="hr-HR" dirty="0"/>
              <a:t>Međupovezanost izvještaja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4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Studija izvodljivosti s analizom troškova i koristi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334206" cy="4702534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buFont typeface="+mj-lt"/>
              <a:buAutoNum type="arabicPeriod" startAt="5"/>
            </a:pPr>
            <a:r>
              <a:rPr lang="it-IT" altLang="en-US" sz="2400" b="1" dirty="0" err="1">
                <a:solidFill>
                  <a:prstClr val="black"/>
                </a:solidFill>
              </a:rPr>
              <a:t>Analiza</a:t>
            </a:r>
            <a:r>
              <a:rPr lang="it-IT" altLang="en-US" sz="2400" b="1" dirty="0">
                <a:solidFill>
                  <a:prstClr val="black"/>
                </a:solidFill>
              </a:rPr>
              <a:t> </a:t>
            </a:r>
            <a:r>
              <a:rPr lang="hr-HR" altLang="en-US" sz="2400" b="1" dirty="0">
                <a:solidFill>
                  <a:prstClr val="black"/>
                </a:solidFill>
              </a:rPr>
              <a:t>opcija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Analiza održivosti postojećeg sustava (CTS-a) – konkurentnost u odnosu na individualne sustave grijanja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Razrada scenarija/opcija: 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Uobičajeno poslovanje 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Projektna opcija 1/2/3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Kriteriji vrednovanja svake opcije - Multikriterijska analiza s težinskim faktorima za bodovanje (starost, visina troškova, očekivane uštede)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endParaRPr lang="pl-PL" altLang="en-US" sz="2200" dirty="0">
              <a:solidFill>
                <a:prstClr val="black"/>
              </a:solidFill>
            </a:endParaRP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endParaRPr lang="hr-HR" altLang="en-US" sz="2200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Studija izvodljivosti s analizom troškova i koristi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334206" cy="4702534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buFont typeface="+mj-lt"/>
              <a:buAutoNum type="arabicPeriod" startAt="6"/>
            </a:pPr>
            <a:r>
              <a:rPr lang="hr-HR" altLang="en-US" sz="2400" b="1" dirty="0">
                <a:solidFill>
                  <a:prstClr val="black"/>
                </a:solidFill>
              </a:rPr>
              <a:t>Tehnička izvedivost i održivost okoliša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Tehnički opis svake opcije Projekta: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Podaci o lokaciji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Tehnička izvedba – opseg i specifikacija radova i primijenjena tehnologija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Troškovi Projekta – investicijski i operativni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Raspored provedbe po godinama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Okolišni i klimatski aspekt: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Utjecaj na kvalitetu zraka, tlo, vodu, krajobraz, emisije buke i moguće klimatske promjene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Izračun emisija stakleničkih plinova – povećanje ili smanjenje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endParaRPr lang="pl-PL" altLang="en-US" sz="2200" dirty="0">
              <a:solidFill>
                <a:prstClr val="black"/>
              </a:solidFill>
            </a:endParaRP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endParaRPr lang="hr-HR" altLang="en-US" sz="2200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3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Studija izvodljivosti s analizom troškova i koristi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469900" marR="5080" lvl="1" indent="-457200">
              <a:lnSpc>
                <a:spcPct val="94599"/>
              </a:lnSpc>
              <a:spcBef>
                <a:spcPts val="100"/>
              </a:spcBef>
              <a:buFont typeface="+mj-lt"/>
              <a:buAutoNum type="arabicPeriod" startAt="7"/>
            </a:pPr>
            <a:r>
              <a:rPr lang="hr-HR" b="1" dirty="0">
                <a:solidFill>
                  <a:prstClr val="black"/>
                </a:solidFill>
              </a:rPr>
              <a:t>Financijska i ekonomska analiza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hr-HR" sz="2200" dirty="0"/>
              <a:t>Ove analize su samo dio šire analize projekta/poslovanja koja je sastavni dio studije/plana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hr-HR" sz="2200" dirty="0"/>
              <a:t>Donose odgovore na pitanja o isplativosti i održivosti pokretanja Projekta s različitih gledišta</a:t>
            </a:r>
          </a:p>
          <a:p>
            <a:pPr lvl="1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3890AE-7B1C-47CD-AFDB-2D928E3BE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153776"/>
              </p:ext>
            </p:extLst>
          </p:nvPr>
        </p:nvGraphicFramePr>
        <p:xfrm>
          <a:off x="820132" y="2639505"/>
          <a:ext cx="10218655" cy="3222060"/>
        </p:xfrm>
        <a:graphic>
          <a:graphicData uri="http://schemas.openxmlformats.org/drawingml/2006/table">
            <a:tbl>
              <a:tblPr/>
              <a:tblGrid>
                <a:gridCol w="3868656">
                  <a:extLst>
                    <a:ext uri="{9D8B030D-6E8A-4147-A177-3AD203B41FA5}">
                      <a16:colId xmlns:a16="http://schemas.microsoft.com/office/drawing/2014/main" val="2407310505"/>
                    </a:ext>
                  </a:extLst>
                </a:gridCol>
                <a:gridCol w="3247487">
                  <a:extLst>
                    <a:ext uri="{9D8B030D-6E8A-4147-A177-3AD203B41FA5}">
                      <a16:colId xmlns:a16="http://schemas.microsoft.com/office/drawing/2014/main" val="790396290"/>
                    </a:ext>
                  </a:extLst>
                </a:gridCol>
                <a:gridCol w="3102512">
                  <a:extLst>
                    <a:ext uri="{9D8B030D-6E8A-4147-A177-3AD203B41FA5}">
                      <a16:colId xmlns:a16="http://schemas.microsoft.com/office/drawing/2014/main" val="3219056818"/>
                    </a:ext>
                  </a:extLst>
                </a:gridCol>
              </a:tblGrid>
              <a:tr h="543949">
                <a:tc rowSpan="2"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Ključne razlike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Analize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884854"/>
                  </a:ext>
                </a:extLst>
              </a:tr>
              <a:tr h="5439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Financijska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noProof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Ekonomska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776403"/>
                  </a:ext>
                </a:extLst>
              </a:tr>
              <a:tr h="626883">
                <a:tc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Interesi/Koristi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Investitora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Društva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895076"/>
                  </a:ext>
                </a:extLst>
              </a:tr>
              <a:tr h="745819">
                <a:tc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Cijene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Tržišne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Cijene u sjeni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698709"/>
                  </a:ext>
                </a:extLst>
              </a:tr>
              <a:tr h="761460">
                <a:tc>
                  <a:txBody>
                    <a:bodyPr/>
                    <a:lstStyle/>
                    <a:p>
                      <a:pPr algn="l" fontAlgn="b"/>
                      <a:r>
                        <a:rPr lang="hr-HR" sz="2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Direktni učinci i </a:t>
                      </a:r>
                      <a:r>
                        <a:rPr lang="hr-HR" sz="2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eksternalije</a:t>
                      </a:r>
                      <a:endParaRPr lang="hr-HR" sz="2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 razmatraju 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Kvantificiraju 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292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42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37" y="2766218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Osnovna načela izrade financijske i ekonomske analize</a:t>
            </a:r>
            <a:endParaRPr lang="en-US" sz="40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1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Osnovna načela izrade financijske i ekonomske analize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1162050"/>
            <a:ext cx="11517086" cy="42721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2400" b="1" dirty="0"/>
              <a:t>Inkrementalni pristup</a:t>
            </a:r>
          </a:p>
          <a:p>
            <a:r>
              <a:rPr lang="hr-HR" sz="2200" dirty="0"/>
              <a:t>U</a:t>
            </a:r>
            <a:r>
              <a:rPr lang="pl-PL" sz="2200" dirty="0"/>
              <a:t>spoređuje se scenarij s projektom u odnosu na druge scenarije bez značajnog investiranja: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200" dirty="0"/>
              <a:t>Ne čini ništa - opcija korištenja postojeće infrastrukture do kraja vijeka trajanja bez daljnjih ulaganja osim u minimalno održavanje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2200" dirty="0"/>
              <a:t>Minimalni zahvat - ne uključuje značajne nove investicije, a održava postojeću infrastrukturu u istom ili sličnom stanju</a:t>
            </a:r>
          </a:p>
          <a:p>
            <a:r>
              <a:rPr lang="hr-HR" sz="2200" b="1" dirty="0"/>
              <a:t>Problem: </a:t>
            </a:r>
            <a:r>
              <a:rPr lang="hr-HR" sz="2200" dirty="0"/>
              <a:t>Ako opcija „ne čini ništa” rezultira značajnim pogoršanjem infrastrukture, ili čak prestankom mogućnosti korištenja postojeće infrastrukture unutar referentnog razdoblja razmatranog u analizi, tada ona nije primjerena kao jedna od opcija</a:t>
            </a:r>
          </a:p>
          <a:p>
            <a:r>
              <a:rPr lang="hr-HR" sz="2200" b="1" dirty="0"/>
              <a:t>Rješenje: </a:t>
            </a:r>
            <a:r>
              <a:rPr lang="hr-HR" sz="2200" dirty="0"/>
              <a:t>potrebno je dobro procijeniti početno stanje opreme, vijek trajanja i mogućnosti održavanja postojećeg stanja kroz dulji niz godina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Osnovna načela izrade financijske i ekonomske analize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hr-HR" sz="2400" b="1" dirty="0"/>
              <a:t>Oportunitetni trošak</a:t>
            </a:r>
          </a:p>
          <a:p>
            <a:r>
              <a:rPr lang="hr-HR" sz="2200" dirty="0"/>
              <a:t>Oportunitetni trošak predstavlja neku propuštenu korist/prihod/zaradu nastalu zbog donesene odluke o odabiru jednog projekta nauštrb drugog</a:t>
            </a:r>
          </a:p>
          <a:p>
            <a:r>
              <a:rPr lang="hr-HR" sz="2200" b="1" dirty="0"/>
              <a:t>Primjer: </a:t>
            </a:r>
            <a:r>
              <a:rPr lang="hr-HR" sz="2200" dirty="0"/>
              <a:t>projektom je predviđeno korištenje postojeće tvorničke hale za skladištenje biomase, a na tržištu se realno moglo zaraditi na najmu hale</a:t>
            </a:r>
          </a:p>
          <a:p>
            <a:r>
              <a:rPr lang="hr-HR" sz="2200" b="1" dirty="0"/>
              <a:t>Problem:</a:t>
            </a:r>
            <a:r>
              <a:rPr lang="hr-HR" sz="2200" dirty="0"/>
              <a:t> teško je procijeniti najbolju alternativu projektu i moguće prihode od njega, ali ako postoji jasna alternativa projektu treba predvidjeti ovaj trošak</a:t>
            </a:r>
          </a:p>
          <a:p>
            <a:r>
              <a:rPr lang="hr-HR" sz="2200" b="1" dirty="0"/>
              <a:t>Rješenje:</a:t>
            </a:r>
            <a:r>
              <a:rPr lang="hr-HR" sz="2200" dirty="0"/>
              <a:t> u financijskoj je analizi potrebno iznos izgubljenih prihoda predvidjeti kao oportunitetni trošak i umanjiti buduće prihode projekta  </a:t>
            </a:r>
          </a:p>
          <a:p>
            <a:endParaRPr lang="hr-HR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Osnovna načela izrade financijske i ekonomske analize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hr-HR" sz="2400" b="1" dirty="0"/>
              <a:t>Mikroekonomski pristup</a:t>
            </a:r>
          </a:p>
          <a:p>
            <a:r>
              <a:rPr lang="hr-HR" sz="2200" dirty="0"/>
              <a:t>Procjenjuje se samo direktan utjecaj projekta na poduzeće (financijska analiza) i na društvo (ekonomska analiza)</a:t>
            </a:r>
          </a:p>
          <a:p>
            <a:r>
              <a:rPr lang="hr-HR" sz="2200" dirty="0"/>
              <a:t>U izračun uspješnosti nekog projekta ulaze troškovi i koristi od izravnih novčanih tijekova, vanjskih utjecaja na okoliš</a:t>
            </a:r>
          </a:p>
          <a:p>
            <a:r>
              <a:rPr lang="hr-HR" sz="2200" dirty="0"/>
              <a:t>Neizravni utjecaji projekta (npr. dodatnog zapošljavanja) se ne koriste u izračunima/analizama jer ih je teško kvantificirati i provjeriti</a:t>
            </a:r>
          </a:p>
          <a:p>
            <a:endParaRPr lang="hr-HR" sz="1100" dirty="0"/>
          </a:p>
          <a:p>
            <a:r>
              <a:rPr lang="hr-HR" sz="2200" b="1" dirty="0"/>
              <a:t>Primjer: </a:t>
            </a:r>
            <a:r>
              <a:rPr lang="hr-HR" sz="2200" dirty="0"/>
              <a:t>projektom je predviđena izgradnja toplane na biomasu koja će ostvarivati prihode, stvoriti nova radna mjesta, povećati lokalne gospodarske aktivnosti i smanjiti emisiju CO2</a:t>
            </a:r>
          </a:p>
          <a:p>
            <a:r>
              <a:rPr lang="hr-HR" sz="2200" b="1" dirty="0"/>
              <a:t>Rješenje:</a:t>
            </a:r>
            <a:r>
              <a:rPr lang="hr-HR" sz="2200" dirty="0"/>
              <a:t> u financijskoj i ekonomskoj analizi se ne smiju uvrstiti koristi za kooperante (novi prihodi i radna mjesta) već samo izravni učinci projekta  </a:t>
            </a:r>
          </a:p>
          <a:p>
            <a:endParaRPr lang="hr-HR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1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Osnovna načela izrade financijske i ekonomske analize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49"/>
            <a:ext cx="11647715" cy="509941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hr-HR" sz="2400" b="1" dirty="0"/>
              <a:t>Dugoročna prognoza</a:t>
            </a:r>
          </a:p>
          <a:p>
            <a:pPr>
              <a:lnSpc>
                <a:spcPct val="100000"/>
              </a:lnSpc>
            </a:pPr>
            <a:r>
              <a:rPr lang="hr-HR" sz="2200" dirty="0"/>
              <a:t>Dugoročna prognoza odnosi se na razdoblje analiziranja nekog investicijskog projekta</a:t>
            </a:r>
          </a:p>
          <a:p>
            <a:pPr>
              <a:lnSpc>
                <a:spcPct val="100000"/>
              </a:lnSpc>
            </a:pPr>
            <a:r>
              <a:rPr lang="hr-HR" sz="2200" dirty="0"/>
              <a:t>Referentno razdoblje promatranja projekta poželjno je uskladiti sa: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2200" dirty="0"/>
              <a:t>Stvarnim vijekom trajanja opreme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2200" dirty="0"/>
              <a:t>Ugovora kojim se jamče prihodi (npr. povlaštena cijena prodaje električne energije)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2200" dirty="0"/>
              <a:t>Izvorima financiranja – trajanjem kredita/EU </a:t>
            </a:r>
          </a:p>
          <a:p>
            <a:pPr>
              <a:lnSpc>
                <a:spcPct val="100000"/>
              </a:lnSpc>
            </a:pPr>
            <a:r>
              <a:rPr lang="hr-HR" sz="2200" b="1" dirty="0"/>
              <a:t>Problemi: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2200" dirty="0"/>
              <a:t>Različita oprema (kotao, toplinska mreža) imaju različit vijek trajanja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2200" dirty="0"/>
              <a:t>Oprema ima neku tržišnu (rezidualnu) vrijednost pri kraju razdoblja promatranja projekta  </a:t>
            </a:r>
          </a:p>
          <a:p>
            <a:pPr>
              <a:lnSpc>
                <a:spcPct val="100000"/>
              </a:lnSpc>
            </a:pPr>
            <a:r>
              <a:rPr lang="hr-HR" sz="2200" b="1" dirty="0"/>
              <a:t>Rješenja:</a:t>
            </a:r>
            <a:r>
              <a:rPr lang="hr-HR" sz="2200" dirty="0"/>
              <a:t>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2200" dirty="0"/>
              <a:t>Postojanje zadanog razdoblja promatranja određenog tipa projekata (EU CBA priručnik)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2200" dirty="0"/>
              <a:t>Potrebno je predvidjeti ostatak financijske vrijednosti opreme – u obliku izvanrednog prihoda od prodaje ili projekcije primitaka do kraja vijeka trajanja</a:t>
            </a:r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Osnovna načela izrade financijske i ekonomske analize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49"/>
            <a:ext cx="11647715" cy="50994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hr-HR" sz="2400" b="1" dirty="0"/>
              <a:t>Dugoročna prognoza</a:t>
            </a:r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6B19E7-0888-4B95-992D-1DEDACF3E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94" y="1670086"/>
            <a:ext cx="106203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4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Osnovna načela izrade financijske i ekonomske analize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228636" cy="47025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hr-HR" sz="2400" b="1" dirty="0"/>
              <a:t>Vremenska vrijednost novca</a:t>
            </a:r>
          </a:p>
          <a:p>
            <a:pPr>
              <a:lnSpc>
                <a:spcPct val="100000"/>
              </a:lnSpc>
            </a:pPr>
            <a:r>
              <a:rPr lang="hr-HR" sz="2200" dirty="0"/>
              <a:t>Koncept prema kojem novac u sadašnjosti više vrijedi, više se preferira negoli nominalno isti iznos novca u budućnosti</a:t>
            </a:r>
          </a:p>
          <a:p>
            <a:pPr>
              <a:lnSpc>
                <a:spcPct val="100000"/>
              </a:lnSpc>
            </a:pPr>
            <a:r>
              <a:rPr lang="hr-HR" sz="2200" b="1" dirty="0"/>
              <a:t>Razlozi preferiranja raspolaganja novcem u sadašnjosti: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2200" dirty="0"/>
              <a:t>Rizik priljeva novca i njegove transformacije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2200" dirty="0"/>
              <a:t>Inflacija - očekivani porast cijena zbog kojeg isti novčani iznos u budućnosti vrijedi realno manje (inflacija je puno izvjesnija od deflacije)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2200" dirty="0"/>
              <a:t>Mogućnost upotrebe novca - posjedovanje novca omogućava njegovu potrošnju, tj. zadovoljavanje određenih potreba, a osim toga ulaganjem novca u sadašnjosti taj iznos u budućnosti se može povećati - investitori uvijek vjeruju/znaju gdje i kako mogu zaraditi ulažući u različite tržišne proizvode: bankovna štednja, investicijski fond, vrijednosne papire</a:t>
            </a:r>
          </a:p>
          <a:p>
            <a:pPr>
              <a:lnSpc>
                <a:spcPct val="100000"/>
              </a:lnSpc>
            </a:pPr>
            <a:r>
              <a:rPr lang="hr-HR" sz="2200" b="1" dirty="0"/>
              <a:t>Problem: </a:t>
            </a:r>
            <a:r>
              <a:rPr lang="hr-HR" sz="2200" dirty="0"/>
              <a:t>Nije isto ako se novčani primici projekta ostvaruju u prvoj ili desetoj godini</a:t>
            </a:r>
            <a:endParaRPr lang="hr-HR" sz="22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F09D01-A00E-40C7-AADF-9A2CD1CE9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4" y="439083"/>
            <a:ext cx="4280073" cy="285656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6831452-D941-4979-B087-28B1EB74C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397004-1BCA-4C1A-BF0C-C322398CC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5274" y="4183787"/>
            <a:ext cx="2390775" cy="1590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86BF75-7C49-4493-941E-7BBA8D6931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58347" r="1484" b="12840"/>
          <a:stretch/>
        </p:blipFill>
        <p:spPr>
          <a:xfrm>
            <a:off x="4972594" y="2294016"/>
            <a:ext cx="6800327" cy="1701791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40FC6DCA-192E-4FF4-ABE3-595384266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777735">
            <a:off x="8432073" y="3927118"/>
            <a:ext cx="892270" cy="892107"/>
          </a:xfrm>
        </p:spPr>
        <p:txBody>
          <a:bodyPr>
            <a:normAutofit/>
          </a:bodyPr>
          <a:lstStyle/>
          <a:p>
            <a:r>
              <a:rPr lang="hr-HR" sz="4000" b="1" dirty="0"/>
              <a:t>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6109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Osnovna načela izrade financijske i ekonomske analize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464835" cy="47025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hr-HR" sz="2400" b="1" dirty="0"/>
              <a:t>Vremenska vrijednost novca</a:t>
            </a:r>
          </a:p>
          <a:p>
            <a:pPr>
              <a:lnSpc>
                <a:spcPct val="100000"/>
              </a:lnSpc>
            </a:pPr>
            <a:r>
              <a:rPr lang="hr-HR" sz="2200" b="1" dirty="0"/>
              <a:t>Metoda diskontiranja </a:t>
            </a:r>
            <a:r>
              <a:rPr lang="hr-HR" sz="2200" dirty="0"/>
              <a:t>nastoji izračunati sadašnju vrijednost budućih novčanih tokova (primitaka i izdataka) </a:t>
            </a:r>
          </a:p>
          <a:p>
            <a:pPr>
              <a:lnSpc>
                <a:spcPct val="100000"/>
              </a:lnSpc>
            </a:pPr>
            <a:r>
              <a:rPr lang="hr-HR" sz="2200" dirty="0"/>
              <a:t>Neka od pravila ove metode su: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2200" dirty="0"/>
              <a:t>Korištenje stvarnih novčanih primitaka i izdataka – nema amortizacije i sl. računovodstvenih troškova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2200" dirty="0"/>
              <a:t>Stvarne cijene – odabir između fiksnih cijena iz prve godine ili cijena koje se usklađuju s očekivanom inflacijom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2200" dirty="0"/>
              <a:t>Analiza treba biti izvršena bez PDV-a, i na nabavu (trošak) i na prodaju (prihodi), ako je za promotora projekta nadoknadiv - ako PDV nije nadoknadiv, mora biti uključen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prstClr val="black"/>
                </a:solidFill>
              </a:rPr>
              <a:t>Provođenje analize s točke gledišta vlasnika infrastrukture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prstClr val="black"/>
                </a:solidFill>
              </a:rPr>
              <a:t>Korištenje odgovarajuće </a:t>
            </a:r>
            <a:r>
              <a:rPr lang="hr-HR" sz="2200" b="1" dirty="0">
                <a:solidFill>
                  <a:prstClr val="black"/>
                </a:solidFill>
              </a:rPr>
              <a:t>financijske diskontne stope </a:t>
            </a:r>
            <a:r>
              <a:rPr lang="hr-HR" sz="2200" dirty="0">
                <a:solidFill>
                  <a:prstClr val="black"/>
                </a:solidFill>
              </a:rPr>
              <a:t>- troška kapitala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r-HR" sz="2200" dirty="0"/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7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Osnovna načela izrade financijske i ekonomske analize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5A090F-1CA3-4863-872C-F5F44C2280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4285" y="1162050"/>
                <a:ext cx="11342884" cy="470253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 startAt="5"/>
                </a:pPr>
                <a:r>
                  <a:rPr lang="hr-HR" sz="2400" b="1" dirty="0"/>
                  <a:t>Vremenska vrijednost novca</a:t>
                </a:r>
              </a:p>
              <a:p>
                <a:pPr>
                  <a:lnSpc>
                    <a:spcPct val="100000"/>
                  </a:lnSpc>
                </a:pPr>
                <a:r>
                  <a:rPr lang="hr-HR" sz="2200" dirty="0"/>
                  <a:t>Primjer: izračun sadašnje vrijednosti budućeg primitka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r-HR" sz="2400" b="0" i="0" smtClean="0">
                          <a:latin typeface="Cambria Math" panose="02040503050406030204" pitchFamily="18" charset="0"/>
                        </a:rPr>
                        <m:t>Primitak</m:t>
                      </m:r>
                      <m:r>
                        <a:rPr lang="hr-H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r-HR" sz="2400" b="0" i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hr-H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r-HR" sz="2400" b="0" i="0" smtClean="0">
                          <a:latin typeface="Cambria Math" panose="02040503050406030204" pitchFamily="18" charset="0"/>
                        </a:rPr>
                        <m:t>godini</m:t>
                      </m:r>
                      <m:r>
                        <a:rPr lang="hr-HR" sz="2400" b="0" i="0" smtClean="0">
                          <a:latin typeface="Cambria Math" panose="02040503050406030204" pitchFamily="18" charset="0"/>
                        </a:rPr>
                        <m:t> "</m:t>
                      </m:r>
                      <m:r>
                        <m:rPr>
                          <m:sty m:val="p"/>
                        </m:rPr>
                        <a:rPr lang="hr-HR" sz="2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hr-HR" sz="2400" b="0" i="0" smtClean="0"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hr-HR" sz="24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hr-HR" sz="240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m:rPr>
                                  <m:sty m:val="p"/>
                                </m:rPr>
                                <a:rPr lang="hr-HR" sz="24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hr-HR" sz="24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hr-HR" sz="24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5A090F-1CA3-4863-872C-F5F44C2280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285" y="1162050"/>
                <a:ext cx="11342884" cy="4702534"/>
              </a:xfrm>
              <a:blipFill>
                <a:blip r:embed="rId2"/>
                <a:stretch>
                  <a:fillRect l="-860" t="-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F4B9169-8507-49A2-8AD3-2332FAEF6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265352"/>
              </p:ext>
            </p:extLst>
          </p:nvPr>
        </p:nvGraphicFramePr>
        <p:xfrm>
          <a:off x="1895237" y="3117670"/>
          <a:ext cx="8851139" cy="3115882"/>
        </p:xfrm>
        <a:graphic>
          <a:graphicData uri="http://schemas.openxmlformats.org/drawingml/2006/table">
            <a:tbl>
              <a:tblPr/>
              <a:tblGrid>
                <a:gridCol w="1379158">
                  <a:extLst>
                    <a:ext uri="{9D8B030D-6E8A-4147-A177-3AD203B41FA5}">
                      <a16:colId xmlns:a16="http://schemas.microsoft.com/office/drawing/2014/main" val="295513315"/>
                    </a:ext>
                  </a:extLst>
                </a:gridCol>
                <a:gridCol w="1682826">
                  <a:extLst>
                    <a:ext uri="{9D8B030D-6E8A-4147-A177-3AD203B41FA5}">
                      <a16:colId xmlns:a16="http://schemas.microsoft.com/office/drawing/2014/main" val="4048181692"/>
                    </a:ext>
                  </a:extLst>
                </a:gridCol>
                <a:gridCol w="978485">
                  <a:extLst>
                    <a:ext uri="{9D8B030D-6E8A-4147-A177-3AD203B41FA5}">
                      <a16:colId xmlns:a16="http://schemas.microsoft.com/office/drawing/2014/main" val="3864281605"/>
                    </a:ext>
                  </a:extLst>
                </a:gridCol>
                <a:gridCol w="978485">
                  <a:extLst>
                    <a:ext uri="{9D8B030D-6E8A-4147-A177-3AD203B41FA5}">
                      <a16:colId xmlns:a16="http://schemas.microsoft.com/office/drawing/2014/main" val="1032433278"/>
                    </a:ext>
                  </a:extLst>
                </a:gridCol>
                <a:gridCol w="978485">
                  <a:extLst>
                    <a:ext uri="{9D8B030D-6E8A-4147-A177-3AD203B41FA5}">
                      <a16:colId xmlns:a16="http://schemas.microsoft.com/office/drawing/2014/main" val="1166810111"/>
                    </a:ext>
                  </a:extLst>
                </a:gridCol>
                <a:gridCol w="978485">
                  <a:extLst>
                    <a:ext uri="{9D8B030D-6E8A-4147-A177-3AD203B41FA5}">
                      <a16:colId xmlns:a16="http://schemas.microsoft.com/office/drawing/2014/main" val="1518813445"/>
                    </a:ext>
                  </a:extLst>
                </a:gridCol>
                <a:gridCol w="978485">
                  <a:extLst>
                    <a:ext uri="{9D8B030D-6E8A-4147-A177-3AD203B41FA5}">
                      <a16:colId xmlns:a16="http://schemas.microsoft.com/office/drawing/2014/main" val="2114613994"/>
                    </a:ext>
                  </a:extLst>
                </a:gridCol>
                <a:gridCol w="896730">
                  <a:extLst>
                    <a:ext uri="{9D8B030D-6E8A-4147-A177-3AD203B41FA5}">
                      <a16:colId xmlns:a16="http://schemas.microsoft.com/office/drawing/2014/main" val="1227396972"/>
                    </a:ext>
                  </a:extLst>
                </a:gridCol>
              </a:tblGrid>
              <a:tr h="2832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Godina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547011"/>
                  </a:ext>
                </a:extLst>
              </a:tr>
              <a:tr h="28326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38147"/>
                  </a:ext>
                </a:extLst>
              </a:tr>
              <a:tr h="28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hr-H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Diskontna stopa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Diskontni faktori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934774"/>
                  </a:ext>
                </a:extLst>
              </a:tr>
              <a:tr h="28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0,78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816522"/>
                  </a:ext>
                </a:extLst>
              </a:tr>
              <a:tr h="28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0,68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0,62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489350"/>
                  </a:ext>
                </a:extLst>
              </a:tr>
              <a:tr h="28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0,69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0,48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583804"/>
                  </a:ext>
                </a:extLst>
              </a:tr>
              <a:tr h="283262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284751"/>
                  </a:ext>
                </a:extLst>
              </a:tr>
              <a:tr h="28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hr-H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Diskontna stopa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Diskontirana vrijednost primitka od 1.000 HRK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573007"/>
                  </a:ext>
                </a:extLst>
              </a:tr>
              <a:tr h="28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952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823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784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74305"/>
                  </a:ext>
                </a:extLst>
              </a:tr>
              <a:tr h="28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909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826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751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123459"/>
                  </a:ext>
                </a:extLst>
              </a:tr>
              <a:tr h="28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833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677205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C09FBE-990F-41CA-8ECA-751CB7D560A2}"/>
              </a:ext>
            </a:extLst>
          </p:cNvPr>
          <p:cNvCxnSpPr>
            <a:cxnSpLocks/>
          </p:cNvCxnSpPr>
          <p:nvPr/>
        </p:nvCxnSpPr>
        <p:spPr>
          <a:xfrm flipH="1">
            <a:off x="8006867" y="1839940"/>
            <a:ext cx="165463" cy="719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127A30-BD97-4BBD-BE2D-F0E083BD1309}"/>
              </a:ext>
            </a:extLst>
          </p:cNvPr>
          <p:cNvCxnSpPr>
            <a:cxnSpLocks/>
          </p:cNvCxnSpPr>
          <p:nvPr/>
        </p:nvCxnSpPr>
        <p:spPr>
          <a:xfrm flipH="1">
            <a:off x="8402684" y="2451808"/>
            <a:ext cx="648787" cy="161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B8FCF5C-1A3B-44A2-83AE-B572AC2A4EF3}"/>
              </a:ext>
            </a:extLst>
          </p:cNvPr>
          <p:cNvSpPr txBox="1"/>
          <p:nvPr/>
        </p:nvSpPr>
        <p:spPr>
          <a:xfrm>
            <a:off x="8006867" y="1482397"/>
            <a:ext cx="23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Diskontna stopa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E4754B-4FC7-4238-8059-D3DA1F2CB802}"/>
              </a:ext>
            </a:extLst>
          </p:cNvPr>
          <p:cNvSpPr txBox="1"/>
          <p:nvPr/>
        </p:nvSpPr>
        <p:spPr>
          <a:xfrm>
            <a:off x="9051471" y="2260762"/>
            <a:ext cx="231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Godina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97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Osnovna načela izrade financijske i ekonomske analize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569338" cy="505587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hr-HR" sz="2600" b="1" dirty="0"/>
              <a:t>Vremenska vrijednost novca</a:t>
            </a:r>
          </a:p>
          <a:p>
            <a:pPr>
              <a:lnSpc>
                <a:spcPct val="100000"/>
              </a:lnSpc>
            </a:pPr>
            <a:r>
              <a:rPr lang="hr-HR" sz="2400" b="1" dirty="0"/>
              <a:t>Odabir diskontne stope – izrazito ovisna o rizičnosti projekta – odražavaju očekivanja investitora:</a:t>
            </a:r>
          </a:p>
          <a:p>
            <a:pPr lvl="1">
              <a:lnSpc>
                <a:spcPct val="100000"/>
              </a:lnSpc>
            </a:pPr>
            <a:r>
              <a:rPr lang="hr-HR" dirty="0"/>
              <a:t>Veći rizik      investitor (financijer) traži veći povrat investicije     koristi se veća diskontna stopa </a:t>
            </a:r>
          </a:p>
          <a:p>
            <a:pPr lvl="1">
              <a:lnSpc>
                <a:spcPct val="100000"/>
              </a:lnSpc>
            </a:pPr>
            <a:r>
              <a:rPr lang="hr-HR" dirty="0"/>
              <a:t>Manji rizik      prihvatit ćemo i manji povrat      koristi se manja diskontna stopa</a:t>
            </a:r>
          </a:p>
          <a:p>
            <a:pPr lvl="1">
              <a:lnSpc>
                <a:spcPct val="100000"/>
              </a:lnSpc>
            </a:pPr>
            <a:r>
              <a:rPr lang="hr-HR" dirty="0"/>
              <a:t>Može se odrediti i prema trošku kapitala ili nerizičnom, ali sigurnom prinosu na ulaganje:</a:t>
            </a:r>
          </a:p>
          <a:p>
            <a:pPr lvl="2">
              <a:lnSpc>
                <a:spcPct val="100000"/>
              </a:lnSpc>
            </a:pPr>
            <a:r>
              <a:rPr lang="hr-HR" sz="2400" dirty="0"/>
              <a:t>Visina kamatne stope kredita koji se uzima</a:t>
            </a:r>
          </a:p>
          <a:p>
            <a:pPr lvl="2">
              <a:lnSpc>
                <a:spcPct val="100000"/>
              </a:lnSpc>
            </a:pPr>
            <a:r>
              <a:rPr lang="hr-HR" sz="2400" dirty="0"/>
              <a:t>Stvarna stopa povrata na državne obveznice</a:t>
            </a:r>
            <a:r>
              <a:rPr lang="en-US" sz="2400" dirty="0"/>
              <a:t> </a:t>
            </a:r>
            <a:endParaRPr lang="hr-HR" sz="2400" dirty="0"/>
          </a:p>
          <a:p>
            <a:pPr lvl="1">
              <a:lnSpc>
                <a:spcPct val="100000"/>
              </a:lnSpc>
            </a:pPr>
            <a:r>
              <a:rPr lang="hr-HR" dirty="0"/>
              <a:t>Prosjek različitih izvora financiranja/investitorskih očekivanja (WACC)</a:t>
            </a:r>
          </a:p>
          <a:p>
            <a:pPr lvl="1">
              <a:lnSpc>
                <a:spcPct val="100000"/>
              </a:lnSpc>
            </a:pPr>
            <a:r>
              <a:rPr lang="hr-HR" dirty="0"/>
              <a:t>Unaprijed zadana stopa iz nekog državnog ili EU pravilnika (standardna diskontna stopa - 4%)</a:t>
            </a:r>
          </a:p>
          <a:p>
            <a:pPr>
              <a:lnSpc>
                <a:spcPct val="100000"/>
              </a:lnSpc>
            </a:pPr>
            <a:r>
              <a:rPr lang="hr-HR" sz="2400" b="1" dirty="0"/>
              <a:t>Odabir stope inflacije:</a:t>
            </a:r>
          </a:p>
          <a:p>
            <a:pPr lvl="1">
              <a:lnSpc>
                <a:spcPct val="100000"/>
              </a:lnSpc>
            </a:pPr>
            <a:r>
              <a:rPr lang="hr-HR" dirty="0"/>
              <a:t>Ovisi o povijesnim kretanjima cijene konkretnog proizvoda i budućim prognozama</a:t>
            </a:r>
          </a:p>
          <a:p>
            <a:pPr lvl="1">
              <a:lnSpc>
                <a:spcPct val="100000"/>
              </a:lnSpc>
            </a:pPr>
            <a:r>
              <a:rPr lang="hr-HR" dirty="0"/>
              <a:t>Nužno korištenje podataka Državnog zavoda za statistiku ili Eurostata kao reference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200" dirty="0"/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4A5A10F-E006-44D0-8C6F-EDDFAA23B2D0}"/>
              </a:ext>
            </a:extLst>
          </p:cNvPr>
          <p:cNvCxnSpPr/>
          <p:nvPr/>
        </p:nvCxnSpPr>
        <p:spPr>
          <a:xfrm>
            <a:off x="6235335" y="2808518"/>
            <a:ext cx="2351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799544-EF6E-4FED-8F3E-BE36B9D98CC6}"/>
              </a:ext>
            </a:extLst>
          </p:cNvPr>
          <p:cNvCxnSpPr/>
          <p:nvPr/>
        </p:nvCxnSpPr>
        <p:spPr>
          <a:xfrm>
            <a:off x="8155577" y="2447117"/>
            <a:ext cx="2351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7B83A1D-9FEB-4BF9-8AC1-C3E662B969D8}"/>
              </a:ext>
            </a:extLst>
          </p:cNvPr>
          <p:cNvCxnSpPr/>
          <p:nvPr/>
        </p:nvCxnSpPr>
        <p:spPr>
          <a:xfrm>
            <a:off x="2560320" y="2808518"/>
            <a:ext cx="2351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210080-EE2F-49D2-BFE6-26FFC194584E}"/>
              </a:ext>
            </a:extLst>
          </p:cNvPr>
          <p:cNvCxnSpPr/>
          <p:nvPr/>
        </p:nvCxnSpPr>
        <p:spPr>
          <a:xfrm>
            <a:off x="2390500" y="2447117"/>
            <a:ext cx="2351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75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Osnovna načela izrade financijske i ekonomske analize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569338" cy="505587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hr-HR" sz="2400" b="1" dirty="0"/>
              <a:t>Vremenska vrijednost novca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200" dirty="0"/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D6ABD-A337-4F18-8A9B-86A826844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22"/>
          <a:stretch/>
        </p:blipFill>
        <p:spPr>
          <a:xfrm>
            <a:off x="1186542" y="1884947"/>
            <a:ext cx="10284824" cy="445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9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Osnovna načela izrade financijske i ekonomske analize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569338" cy="505587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hr-HR" sz="2400" b="1" dirty="0"/>
              <a:t>Vremenska vrijednost novca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200" dirty="0"/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4CC11E-5D30-4285-B902-227D3A8E21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" t="29313" r="23028" b="8667"/>
          <a:stretch/>
        </p:blipFill>
        <p:spPr>
          <a:xfrm>
            <a:off x="1509590" y="2013886"/>
            <a:ext cx="8821783" cy="43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512" y="2766218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Financijska ocjena investicijskog projekta</a:t>
            </a:r>
            <a:endParaRPr lang="en-US" sz="40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7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Financijska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r>
              <a:rPr lang="hr-HR" sz="2600" b="1" dirty="0"/>
              <a:t>Pokazatelji isplativosti projekta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/>
              <a:t>Razdoblje povrata investicije (PP)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/>
              <a:t>Neto sadašnja vrijednost (FNPV)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/>
              <a:t>Interna stopa rentabilnosti (FIRR)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/>
              <a:t>Omjer koristi i troškova projekta (B/C)</a:t>
            </a:r>
          </a:p>
          <a:p>
            <a:pPr marL="971550" lvl="1" indent="-514350">
              <a:buFont typeface="+mj-lt"/>
              <a:buAutoNum type="arabicPeriod"/>
            </a:pPr>
            <a:endParaRPr lang="hr-HR" dirty="0"/>
          </a:p>
          <a:p>
            <a:r>
              <a:rPr lang="hr-HR" sz="2600" b="1" dirty="0"/>
              <a:t>Pokazatelji održivosti projekta: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/>
              <a:t>Financijski tok na razini projekta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/>
              <a:t>Izvještaj o novčanom toku na razini poduzeća</a:t>
            </a:r>
          </a:p>
          <a:p>
            <a:pPr marL="971550" lvl="1" indent="-514350">
              <a:buFont typeface="+mj-lt"/>
              <a:buAutoNum type="arabicPeriod"/>
            </a:pPr>
            <a:endParaRPr lang="hr-H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7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Financijska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49"/>
            <a:ext cx="11342884" cy="5169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/>
              <a:t>Pokazatelji financijske isplativosti projekta – što se uzima u obzir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427072FC-E94E-48ED-829B-0B33F2FDD9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619529"/>
              </p:ext>
            </p:extLst>
          </p:nvPr>
        </p:nvGraphicFramePr>
        <p:xfrm>
          <a:off x="446088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Equals 3">
            <a:extLst>
              <a:ext uri="{FF2B5EF4-FFF2-40B4-BE49-F238E27FC236}">
                <a16:creationId xmlns:a16="http://schemas.microsoft.com/office/drawing/2014/main" id="{BED93555-5268-450E-8AFA-E14AB98375F3}"/>
              </a:ext>
            </a:extLst>
          </p:cNvPr>
          <p:cNvSpPr/>
          <p:nvPr/>
        </p:nvSpPr>
        <p:spPr>
          <a:xfrm>
            <a:off x="5246036" y="5363936"/>
            <a:ext cx="1022377" cy="66403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9D2C3C72-8D5A-43F5-BC26-11BC02E4B992}"/>
              </a:ext>
            </a:extLst>
          </p:cNvPr>
          <p:cNvSpPr/>
          <p:nvPr/>
        </p:nvSpPr>
        <p:spPr>
          <a:xfrm>
            <a:off x="5280865" y="3217386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68453-DF4A-4F98-A2D5-04FF4E076D7A}"/>
              </a:ext>
            </a:extLst>
          </p:cNvPr>
          <p:cNvSpPr txBox="1"/>
          <p:nvPr/>
        </p:nvSpPr>
        <p:spPr>
          <a:xfrm>
            <a:off x="4825379" y="6059029"/>
            <a:ext cx="2190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Neto primici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12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Financijska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49"/>
            <a:ext cx="11342884" cy="51690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b="1" dirty="0"/>
              <a:t>Pokazatelj isplativosti projekta 1 – Razdoblje povrata investicije</a:t>
            </a:r>
          </a:p>
          <a:p>
            <a:r>
              <a:rPr lang="hr-HR" sz="2200" dirty="0"/>
              <a:t>Najjednostavniji kriterij financijskog odlučivanja o realnim investicijama</a:t>
            </a:r>
          </a:p>
          <a:p>
            <a:r>
              <a:rPr lang="hr-HR" sz="2200" dirty="0"/>
              <a:t>Mjeri broj razdoblja (godina) nakon kojeg će se početna investicija vratiti investitoru</a:t>
            </a:r>
          </a:p>
          <a:p>
            <a:r>
              <a:rPr lang="hr-HR" sz="2200" dirty="0"/>
              <a:t>Početna investicija se dijeli s godišnjim neto primicima/uštedama  </a:t>
            </a:r>
          </a:p>
          <a:p>
            <a:r>
              <a:rPr lang="hr-HR" sz="2200" dirty="0"/>
              <a:t>Neto primici mogu biti i diskontirani te se tada govori o diskontiranom razdoblju povrata investicije  </a:t>
            </a:r>
          </a:p>
          <a:p>
            <a:r>
              <a:rPr lang="pl-PL" sz="2200" dirty="0"/>
              <a:t>Razdoblje povrata ne smije biti duže od vijeka projekta, inače se projekt smatra neisplativim</a:t>
            </a:r>
          </a:p>
          <a:p>
            <a:endParaRPr lang="hr-HR" sz="2200" b="1" dirty="0"/>
          </a:p>
          <a:p>
            <a:r>
              <a:rPr lang="hr-HR" sz="2200" b="1" dirty="0"/>
              <a:t>Prednosti: </a:t>
            </a:r>
            <a:r>
              <a:rPr lang="hr-HR" sz="2200" dirty="0"/>
              <a:t>Jednostavnost i razumljivost za investitore</a:t>
            </a:r>
          </a:p>
          <a:p>
            <a:r>
              <a:rPr lang="hr-HR" sz="2200" b="1" dirty="0"/>
              <a:t>Nedostaci:</a:t>
            </a:r>
          </a:p>
          <a:p>
            <a:pPr lvl="1"/>
            <a:r>
              <a:rPr lang="hr-HR" sz="2200" dirty="0"/>
              <a:t>Metoda zanemaruje i učinke projekta nakon razdoblja povrata – ne mjeri nikakve primitke nakon trenutka povrata investicije – mogu nastati i gubici!</a:t>
            </a:r>
          </a:p>
          <a:p>
            <a:pPr lvl="1"/>
            <a:r>
              <a:rPr lang="hr-HR" sz="2200" dirty="0"/>
              <a:t>Ne uzima u obzir razlike u veličinama projekta – preferira one koji brže ostvare povrat</a:t>
            </a:r>
          </a:p>
          <a:p>
            <a:pPr marL="971550" lvl="1" indent="-514350">
              <a:buFont typeface="+mj-lt"/>
              <a:buAutoNum type="arabicPeriod"/>
            </a:pPr>
            <a:endParaRPr lang="hr-H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5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Financijska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49"/>
            <a:ext cx="11342884" cy="5169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Pokazatelj isplativosti projekta 1 – Razdoblje povrata investicije – Primjer</a:t>
            </a:r>
          </a:p>
          <a:p>
            <a:pPr marL="0" indent="0">
              <a:buNone/>
            </a:pPr>
            <a:endParaRPr lang="hr-HR" sz="2400" b="1" dirty="0"/>
          </a:p>
          <a:p>
            <a:pPr marL="971550" lvl="1" indent="-514350">
              <a:buFont typeface="+mj-lt"/>
              <a:buAutoNum type="arabicPeriod"/>
            </a:pPr>
            <a:endParaRPr lang="hr-H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2C8B5EA-143D-4727-AF42-8FA2A8F325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18421"/>
              </p:ext>
            </p:extLst>
          </p:nvPr>
        </p:nvGraphicFramePr>
        <p:xfrm>
          <a:off x="1672046" y="1854927"/>
          <a:ext cx="8247017" cy="4275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B82A759-8D40-44AD-B67F-62CD8FA55B97}"/>
              </a:ext>
            </a:extLst>
          </p:cNvPr>
          <p:cNvSpPr txBox="1"/>
          <p:nvPr/>
        </p:nvSpPr>
        <p:spPr>
          <a:xfrm>
            <a:off x="3979817" y="3059668"/>
            <a:ext cx="380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Vrijeme povrata = 4,3 godine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3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pl-PL" sz="4000" b="1" dirty="0"/>
              <a:t>Svrha izrade financijske i ekonomske analize/studije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2CF313F4-AF67-4570-8F73-99705ED05F1B}"/>
              </a:ext>
            </a:extLst>
          </p:cNvPr>
          <p:cNvSpPr/>
          <p:nvPr/>
        </p:nvSpPr>
        <p:spPr>
          <a:xfrm>
            <a:off x="2639310" y="1465042"/>
            <a:ext cx="6661444" cy="500063"/>
          </a:xfrm>
          <a:prstGeom prst="roundRect">
            <a:avLst/>
          </a:prstGeom>
          <a:solidFill>
            <a:sysClr val="windowText" lastClr="0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 koga radimo </a:t>
            </a:r>
            <a:r>
              <a:rPr lang="hr-HR" sz="2200" kern="0" dirty="0">
                <a:solidFill>
                  <a:prstClr val="white"/>
                </a:solidFill>
                <a:latin typeface="Calibri"/>
              </a:rPr>
              <a:t>studiju</a:t>
            </a:r>
            <a:r>
              <a:rPr kumimoji="0" lang="hr-HR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26908589-2B68-4126-BDFE-154EF795B24F}"/>
              </a:ext>
            </a:extLst>
          </p:cNvPr>
          <p:cNvSpPr/>
          <p:nvPr/>
        </p:nvSpPr>
        <p:spPr>
          <a:xfrm>
            <a:off x="2683759" y="2750917"/>
            <a:ext cx="1643063" cy="785813"/>
          </a:xfrm>
          <a:prstGeom prst="roundRect">
            <a:avLst/>
          </a:prstGeom>
          <a:solidFill>
            <a:srgbClr val="C0504D">
              <a:lumMod val="5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 banku</a:t>
            </a: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47DD7D7F-70F7-4AE0-9288-3DF7DA20AD48}"/>
              </a:ext>
            </a:extLst>
          </p:cNvPr>
          <p:cNvSpPr/>
          <p:nvPr/>
        </p:nvSpPr>
        <p:spPr>
          <a:xfrm>
            <a:off x="5053897" y="2750917"/>
            <a:ext cx="1643063" cy="785813"/>
          </a:xfrm>
          <a:prstGeom prst="roundRect">
            <a:avLst/>
          </a:prstGeom>
          <a:solidFill>
            <a:srgbClr val="8064A2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 investitore</a:t>
            </a:r>
          </a:p>
        </p:txBody>
      </p:sp>
      <p:sp>
        <p:nvSpPr>
          <p:cNvPr id="10" name="Down Arrow 13">
            <a:extLst>
              <a:ext uri="{FF2B5EF4-FFF2-40B4-BE49-F238E27FC236}">
                <a16:creationId xmlns:a16="http://schemas.microsoft.com/office/drawing/2014/main" id="{16F32E8B-A09A-44BA-B15C-9DA170EF2C9C}"/>
              </a:ext>
            </a:extLst>
          </p:cNvPr>
          <p:cNvSpPr/>
          <p:nvPr/>
        </p:nvSpPr>
        <p:spPr>
          <a:xfrm>
            <a:off x="3377497" y="2090516"/>
            <a:ext cx="255588" cy="500063"/>
          </a:xfrm>
          <a:prstGeom prst="downArrow">
            <a:avLst>
              <a:gd name="adj1" fmla="val 50000"/>
              <a:gd name="adj2" fmla="val 60106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Down Arrow 14">
            <a:extLst>
              <a:ext uri="{FF2B5EF4-FFF2-40B4-BE49-F238E27FC236}">
                <a16:creationId xmlns:a16="http://schemas.microsoft.com/office/drawing/2014/main" id="{F9073190-5384-4C3D-B16A-CC5302C6F6C8}"/>
              </a:ext>
            </a:extLst>
          </p:cNvPr>
          <p:cNvSpPr/>
          <p:nvPr/>
        </p:nvSpPr>
        <p:spPr>
          <a:xfrm>
            <a:off x="5732553" y="2090516"/>
            <a:ext cx="285750" cy="500063"/>
          </a:xfrm>
          <a:prstGeom prst="downArrow">
            <a:avLst>
              <a:gd name="adj1" fmla="val 50000"/>
              <a:gd name="adj2" fmla="val 60106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365BB02C-C3AB-4C6F-A7F8-2163CC9E0D68}"/>
              </a:ext>
            </a:extLst>
          </p:cNvPr>
          <p:cNvSpPr/>
          <p:nvPr/>
        </p:nvSpPr>
        <p:spPr>
          <a:xfrm>
            <a:off x="6354060" y="4224978"/>
            <a:ext cx="1643062" cy="785812"/>
          </a:xfrm>
          <a:prstGeom prst="roundRect">
            <a:avLst/>
          </a:prstGeom>
          <a:solidFill>
            <a:srgbClr val="00206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 SEBE!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31117E-253F-4632-BD6E-732A09139D41}"/>
              </a:ext>
            </a:extLst>
          </p:cNvPr>
          <p:cNvSpPr txBox="1"/>
          <p:nvPr/>
        </p:nvSpPr>
        <p:spPr>
          <a:xfrm>
            <a:off x="1782060" y="4393980"/>
            <a:ext cx="4643437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200" dirty="0">
                <a:solidFill>
                  <a:prstClr val="black"/>
                </a:solidFill>
                <a:cs typeface="Arial" charset="0"/>
              </a:rPr>
              <a:t>Ali najvažnije je da radite studije/plan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18FC447B-14CD-453B-9D51-29CA60560241}"/>
              </a:ext>
            </a:extLst>
          </p:cNvPr>
          <p:cNvSpPr/>
          <p:nvPr/>
        </p:nvSpPr>
        <p:spPr>
          <a:xfrm>
            <a:off x="7348606" y="2750917"/>
            <a:ext cx="1643063" cy="78581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 EU natječaj</a:t>
            </a:r>
          </a:p>
        </p:txBody>
      </p:sp>
      <p:sp>
        <p:nvSpPr>
          <p:cNvPr id="16" name="Down Arrow 14">
            <a:extLst>
              <a:ext uri="{FF2B5EF4-FFF2-40B4-BE49-F238E27FC236}">
                <a16:creationId xmlns:a16="http://schemas.microsoft.com/office/drawing/2014/main" id="{A9537FC0-AD8C-4C3E-9355-B691D8692061}"/>
              </a:ext>
            </a:extLst>
          </p:cNvPr>
          <p:cNvSpPr/>
          <p:nvPr/>
        </p:nvSpPr>
        <p:spPr>
          <a:xfrm>
            <a:off x="8027262" y="2083737"/>
            <a:ext cx="285750" cy="500063"/>
          </a:xfrm>
          <a:prstGeom prst="downArrow">
            <a:avLst>
              <a:gd name="adj1" fmla="val 50000"/>
              <a:gd name="adj2" fmla="val 60106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3EC867-1B7A-4BB2-AD89-21E836939E5A}"/>
              </a:ext>
            </a:extLst>
          </p:cNvPr>
          <p:cNvSpPr/>
          <p:nvPr/>
        </p:nvSpPr>
        <p:spPr>
          <a:xfrm>
            <a:off x="572181" y="5266766"/>
            <a:ext cx="11047638" cy="779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hr-HR" sz="2000" spc="-15" dirty="0">
                <a:solidFill>
                  <a:prstClr val="black"/>
                </a:solidFill>
                <a:cs typeface="Arial"/>
              </a:rPr>
              <a:t>Studija izvodljivosti/investicijski elaborat predstavlja vodič za izvedbu poslovnog pothvata, ima dinamičke karakteristike i „živi” je dokument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16207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Financijska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4" y="1162050"/>
            <a:ext cx="11647715" cy="5238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Pokazatelj isplativosti projekta 2 – Neto sadašnja vrijednost projekta (FNPV)</a:t>
            </a:r>
          </a:p>
          <a:p>
            <a:r>
              <a:rPr lang="hr-HR" sz="2200" dirty="0"/>
              <a:t>Glavni kriterij financijskog odlučivanja o realnim investicijama</a:t>
            </a:r>
          </a:p>
          <a:p>
            <a:r>
              <a:rPr lang="hr-HR" sz="2200" dirty="0"/>
              <a:t>Neto sadašnja vrijednost projekta pokazuje jesu li budući diskontirani primici vrjedniji od  investicijskog troška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dirty="0"/>
              <a:t>			    </a:t>
            </a:r>
            <a:r>
              <a:rPr lang="hr-HR" sz="1800" dirty="0"/>
              <a:t>Gdje je „d” diskontna stopa kojom svodimo sve novčane tijekove na sadašnje 			                        vrijeme, „T” je vrijeme cjelokupnog životnog vijeka projekta, a „I</a:t>
            </a:r>
            <a:r>
              <a:rPr lang="hr-HR" sz="1800" baseline="-25000" dirty="0"/>
              <a:t>0</a:t>
            </a:r>
            <a:r>
              <a:rPr lang="hr-HR" sz="1800" dirty="0"/>
              <a:t>” početna investicija</a:t>
            </a:r>
            <a:endParaRPr lang="hr-HR" sz="2200" dirty="0"/>
          </a:p>
          <a:p>
            <a:r>
              <a:rPr lang="hr-HR" sz="2200" dirty="0"/>
              <a:t>Osnovno tržišno pravilo diktira kako je investicija sama po sebi financijski isplativa, bez daljnjih bespovratnih potpora, ako je FNPV &gt; 0</a:t>
            </a:r>
          </a:p>
          <a:p>
            <a:r>
              <a:rPr lang="hr-HR" sz="2200" b="1" dirty="0"/>
              <a:t>Prednosti: </a:t>
            </a:r>
            <a:r>
              <a:rPr lang="hr-HR" sz="2200" dirty="0"/>
              <a:t>Daje najrealniju ocjenu isplativosti projekta</a:t>
            </a:r>
          </a:p>
          <a:p>
            <a:r>
              <a:rPr lang="hr-HR" sz="2200" b="1" dirty="0"/>
              <a:t>Nedostaci: </a:t>
            </a:r>
          </a:p>
          <a:p>
            <a:pPr lvl="1"/>
            <a:r>
              <a:rPr lang="hr-HR" sz="2200" dirty="0"/>
              <a:t>Iznos NPV jako o visini</a:t>
            </a:r>
            <a:r>
              <a:rPr lang="sv-SE" sz="2200" dirty="0"/>
              <a:t> diskontn</a:t>
            </a:r>
            <a:r>
              <a:rPr lang="hr-HR" sz="2200" dirty="0"/>
              <a:t>e</a:t>
            </a:r>
            <a:r>
              <a:rPr lang="sv-SE" sz="2200" dirty="0"/>
              <a:t> stop</a:t>
            </a:r>
            <a:r>
              <a:rPr lang="hr-HR" sz="2200" dirty="0"/>
              <a:t>e</a:t>
            </a:r>
            <a:r>
              <a:rPr lang="sv-SE" sz="2200" dirty="0"/>
              <a:t> </a:t>
            </a:r>
            <a:r>
              <a:rPr lang="hr-HR" sz="2200" dirty="0"/>
              <a:t>(viša stopa = </a:t>
            </a:r>
            <a:r>
              <a:rPr lang="sv-SE" sz="2200" dirty="0"/>
              <a:t>manj</a:t>
            </a:r>
            <a:r>
              <a:rPr lang="hr-HR" sz="2200" dirty="0"/>
              <a:t>a</a:t>
            </a:r>
            <a:r>
              <a:rPr lang="sv-SE" sz="2200" dirty="0"/>
              <a:t> </a:t>
            </a:r>
            <a:r>
              <a:rPr lang="hr-HR" sz="2200" dirty="0"/>
              <a:t>F</a:t>
            </a:r>
            <a:r>
              <a:rPr lang="sv-SE" sz="2200" dirty="0"/>
              <a:t>NPV</a:t>
            </a:r>
            <a:r>
              <a:rPr lang="hr-HR" sz="2200" dirty="0"/>
              <a:t>) i duljini promatranja projekta</a:t>
            </a:r>
          </a:p>
          <a:p>
            <a:pPr lvl="1"/>
            <a:r>
              <a:rPr lang="hr-HR" sz="2200" dirty="0"/>
              <a:t>Ostatak vrijednosti projekta ulazi u izračun FNPV i može dati nerealnu sliku isplativosti projekta</a:t>
            </a:r>
          </a:p>
          <a:p>
            <a:r>
              <a:rPr lang="hr-HR" sz="2200" b="1" dirty="0"/>
              <a:t>Rješenje: </a:t>
            </a:r>
            <a:r>
              <a:rPr lang="hr-HR" sz="2200" dirty="0"/>
              <a:t>Potrebno je izraditi FNPV za više različitih diskontnih stopa</a:t>
            </a:r>
            <a:endParaRPr lang="hr-HR" sz="22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A8E3D3-DDD4-48E1-8B57-E3CBF7EA4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89" y="2711846"/>
            <a:ext cx="2533128" cy="7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Financijska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4" y="1162050"/>
            <a:ext cx="11647715" cy="5238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Pokazatelj isplativosti projekta 2 – Neto sadašnja vrijednost projekta (FNPV)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hr-HR" sz="2200" b="1" dirty="0"/>
              <a:t>				FNPV profil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C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759561"/>
              </p:ext>
            </p:extLst>
          </p:nvPr>
        </p:nvGraphicFramePr>
        <p:xfrm>
          <a:off x="618308" y="2056325"/>
          <a:ext cx="8760179" cy="3789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3936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Financijska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4" y="1162050"/>
            <a:ext cx="11647715" cy="5238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Pokazatelj isplativosti projekta 2 – Neto sadašnja vrijednost projekta (FNPV)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hr-HR" sz="2200" b="1" dirty="0"/>
              <a:t>		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516EC45-3AAF-4872-A81D-051E7A235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236087"/>
              </p:ext>
            </p:extLst>
          </p:nvPr>
        </p:nvGraphicFramePr>
        <p:xfrm>
          <a:off x="2857484" y="3056710"/>
          <a:ext cx="7316308" cy="375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5EAB52-DEF6-4F8F-8EFD-4B34D086A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375572"/>
              </p:ext>
            </p:extLst>
          </p:nvPr>
        </p:nvGraphicFramePr>
        <p:xfrm>
          <a:off x="640443" y="1665409"/>
          <a:ext cx="10532654" cy="1199380"/>
        </p:xfrm>
        <a:graphic>
          <a:graphicData uri="http://schemas.openxmlformats.org/drawingml/2006/table">
            <a:tbl>
              <a:tblPr/>
              <a:tblGrid>
                <a:gridCol w="3616874">
                  <a:extLst>
                    <a:ext uri="{9D8B030D-6E8A-4147-A177-3AD203B41FA5}">
                      <a16:colId xmlns:a16="http://schemas.microsoft.com/office/drawing/2014/main" val="1457337031"/>
                    </a:ext>
                  </a:extLst>
                </a:gridCol>
                <a:gridCol w="1152630">
                  <a:extLst>
                    <a:ext uri="{9D8B030D-6E8A-4147-A177-3AD203B41FA5}">
                      <a16:colId xmlns:a16="http://schemas.microsoft.com/office/drawing/2014/main" val="2222083210"/>
                    </a:ext>
                  </a:extLst>
                </a:gridCol>
                <a:gridCol w="1152630">
                  <a:extLst>
                    <a:ext uri="{9D8B030D-6E8A-4147-A177-3AD203B41FA5}">
                      <a16:colId xmlns:a16="http://schemas.microsoft.com/office/drawing/2014/main" val="963192668"/>
                    </a:ext>
                  </a:extLst>
                </a:gridCol>
                <a:gridCol w="1152630">
                  <a:extLst>
                    <a:ext uri="{9D8B030D-6E8A-4147-A177-3AD203B41FA5}">
                      <a16:colId xmlns:a16="http://schemas.microsoft.com/office/drawing/2014/main" val="2999051637"/>
                    </a:ext>
                  </a:extLst>
                </a:gridCol>
                <a:gridCol w="1152630">
                  <a:extLst>
                    <a:ext uri="{9D8B030D-6E8A-4147-A177-3AD203B41FA5}">
                      <a16:colId xmlns:a16="http://schemas.microsoft.com/office/drawing/2014/main" val="767413583"/>
                    </a:ext>
                  </a:extLst>
                </a:gridCol>
                <a:gridCol w="1152630">
                  <a:extLst>
                    <a:ext uri="{9D8B030D-6E8A-4147-A177-3AD203B41FA5}">
                      <a16:colId xmlns:a16="http://schemas.microsoft.com/office/drawing/2014/main" val="3223522770"/>
                    </a:ext>
                  </a:extLst>
                </a:gridCol>
                <a:gridCol w="1152630">
                  <a:extLst>
                    <a:ext uri="{9D8B030D-6E8A-4147-A177-3AD203B41FA5}">
                      <a16:colId xmlns:a16="http://schemas.microsoft.com/office/drawing/2014/main" val="559843199"/>
                    </a:ext>
                  </a:extLst>
                </a:gridCol>
              </a:tblGrid>
              <a:tr h="299845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600" b="1" i="0" u="none" strike="noStrike" noProof="0" dirty="0">
                          <a:effectLst/>
                          <a:latin typeface="Calibri" panose="020F0502020204030204" pitchFamily="34" charset="0"/>
                        </a:rPr>
                        <a:t>Godina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449518"/>
                  </a:ext>
                </a:extLst>
              </a:tr>
              <a:tr h="299845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600" b="0" i="0" u="none" strike="noStrike" noProof="0" dirty="0">
                          <a:effectLst/>
                          <a:latin typeface="Calibri" panose="020F0502020204030204" pitchFamily="34" charset="0"/>
                        </a:rPr>
                        <a:t>Neto primici/izdaci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-10.000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1.427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1.298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1.180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1.072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975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126731"/>
                  </a:ext>
                </a:extLst>
              </a:tr>
              <a:tr h="299845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600" b="0" i="0" u="none" strike="noStrike" noProof="0" dirty="0">
                          <a:effectLst/>
                          <a:latin typeface="Calibri" panose="020F0502020204030204" pitchFamily="34" charset="0"/>
                        </a:rPr>
                        <a:t>Ostatak vrijednosti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4.346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598189"/>
                  </a:ext>
                </a:extLst>
              </a:tr>
              <a:tr h="299845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600" b="1" i="0" u="none" strike="noStrike" noProof="0" dirty="0">
                          <a:effectLst/>
                          <a:latin typeface="Calibri" panose="020F0502020204030204" pitchFamily="34" charset="0"/>
                        </a:rPr>
                        <a:t>Diskontirani kumulativ neto primitaka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-10.000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-8.573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-7.275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-6.096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-5.023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399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9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Financijska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4" y="1162050"/>
            <a:ext cx="11647715" cy="5238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Pokazatelj isplativosti projekta 3 – Interna stopa rentabilnosti (FIRR)</a:t>
            </a:r>
          </a:p>
          <a:p>
            <a:r>
              <a:rPr lang="hr-HR" sz="2200" dirty="0"/>
              <a:t>Uz FNPV glavni kriterij financijskog odlučivanja o realnim investicijama</a:t>
            </a:r>
          </a:p>
          <a:p>
            <a:r>
              <a:rPr lang="hr-HR" sz="2200" dirty="0"/>
              <a:t>Interna stopa rentabilnosti projekta j</a:t>
            </a:r>
            <a:r>
              <a:rPr lang="pl-PL" sz="2200" dirty="0"/>
              <a:t>e u biti diskontna stopa pri kojoj je FNPV = 0</a:t>
            </a:r>
          </a:p>
          <a:p>
            <a:endParaRPr lang="hr-HR" sz="2200" dirty="0"/>
          </a:p>
          <a:p>
            <a:pPr marL="0" indent="0">
              <a:spcBef>
                <a:spcPts val="600"/>
              </a:spcBef>
              <a:buNone/>
            </a:pPr>
            <a:r>
              <a:rPr lang="hr-HR" dirty="0"/>
              <a:t>			</a:t>
            </a:r>
            <a:endParaRPr lang="hr-HR" sz="2200" dirty="0"/>
          </a:p>
          <a:p>
            <a:r>
              <a:rPr lang="hr-HR" sz="2200" dirty="0"/>
              <a:t>Osnovno tržišno pravilo diktira kako je investicija sama po sebi financijski isplativa, bez daljnjih bespovratnih potpora, ako je FIRR &gt; diskontne stope</a:t>
            </a:r>
          </a:p>
          <a:p>
            <a:r>
              <a:rPr lang="hr-HR" sz="2200" b="1" dirty="0"/>
              <a:t>Prednosti: </a:t>
            </a:r>
            <a:r>
              <a:rPr lang="hr-HR" sz="2200" dirty="0"/>
              <a:t>Jasan pokazatelj, ne ovisi o odabranoj diskontnoj stopi</a:t>
            </a:r>
          </a:p>
          <a:p>
            <a:r>
              <a:rPr lang="hr-HR" sz="2200" b="1" dirty="0"/>
              <a:t>Nedostatak: </a:t>
            </a:r>
          </a:p>
          <a:p>
            <a:pPr lvl="1"/>
            <a:r>
              <a:rPr lang="hr-HR" sz="2200" dirty="0"/>
              <a:t>Daje prednost profitabilnim projektima, a ne uzima u obzir veličinu projekta</a:t>
            </a:r>
          </a:p>
          <a:p>
            <a:pPr lvl="1"/>
            <a:r>
              <a:rPr lang="hr-HR" sz="2200" dirty="0"/>
              <a:t>Ne mogu se uspoređivati projekti različitog trajanja</a:t>
            </a:r>
          </a:p>
          <a:p>
            <a:r>
              <a:rPr lang="hr-HR" sz="2200" b="1" dirty="0"/>
              <a:t>Rješenje: </a:t>
            </a:r>
            <a:r>
              <a:rPr lang="hr-HR" sz="2200" dirty="0"/>
              <a:t>FIRR je potrebno promatrati kao komplementarni pokazatelj FNPV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EBCAB7-FCD0-427F-BF81-4C09719AF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903" y="2452389"/>
            <a:ext cx="3761151" cy="81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5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Financijska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4" y="1162050"/>
            <a:ext cx="11647715" cy="5238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Pokazatelj isplativosti projekta 3 – Interna stopa rentabilnosti (FIRR)</a:t>
            </a:r>
          </a:p>
          <a:p>
            <a:pPr marL="0" indent="0">
              <a:buNone/>
            </a:pPr>
            <a:r>
              <a:rPr lang="hr-HR" sz="2400" b="1" dirty="0"/>
              <a:t>Ako je FIRR = diskontna stopa       NPV = 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79FCC8E-AB2D-4D05-B51F-151D4BF757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84663"/>
              </p:ext>
            </p:extLst>
          </p:nvPr>
        </p:nvGraphicFramePr>
        <p:xfrm>
          <a:off x="544284" y="2340682"/>
          <a:ext cx="8760179" cy="3789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7383818-A279-4D1F-9ABA-D89B82CF00D9}"/>
              </a:ext>
            </a:extLst>
          </p:cNvPr>
          <p:cNvCxnSpPr/>
          <p:nvPr/>
        </p:nvCxnSpPr>
        <p:spPr>
          <a:xfrm>
            <a:off x="4506685" y="1837518"/>
            <a:ext cx="2351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93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Financijska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4" y="1162050"/>
            <a:ext cx="11647715" cy="5238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Kontradikcija FNPV i FIRR – Primjer  </a:t>
            </a:r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Pitanje: Koji projekt je najisplativiji? U koji projekt trebamo uložiti 100.000 HRK?</a:t>
            </a:r>
          </a:p>
          <a:p>
            <a:pPr marL="0" indent="0">
              <a:buNone/>
            </a:pPr>
            <a:endParaRPr lang="hr-HR" sz="2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4BC2E3-AA6E-4073-8E56-A1013FE1F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55414"/>
              </p:ext>
            </p:extLst>
          </p:nvPr>
        </p:nvGraphicFramePr>
        <p:xfrm>
          <a:off x="644433" y="1669867"/>
          <a:ext cx="10650586" cy="3992605"/>
        </p:xfrm>
        <a:graphic>
          <a:graphicData uri="http://schemas.openxmlformats.org/drawingml/2006/table">
            <a:tbl>
              <a:tblPr/>
              <a:tblGrid>
                <a:gridCol w="1284574">
                  <a:extLst>
                    <a:ext uri="{9D8B030D-6E8A-4147-A177-3AD203B41FA5}">
                      <a16:colId xmlns:a16="http://schemas.microsoft.com/office/drawing/2014/main" val="587038805"/>
                    </a:ext>
                  </a:extLst>
                </a:gridCol>
                <a:gridCol w="1040668">
                  <a:extLst>
                    <a:ext uri="{9D8B030D-6E8A-4147-A177-3AD203B41FA5}">
                      <a16:colId xmlns:a16="http://schemas.microsoft.com/office/drawing/2014/main" val="851835874"/>
                    </a:ext>
                  </a:extLst>
                </a:gridCol>
                <a:gridCol w="1040668">
                  <a:extLst>
                    <a:ext uri="{9D8B030D-6E8A-4147-A177-3AD203B41FA5}">
                      <a16:colId xmlns:a16="http://schemas.microsoft.com/office/drawing/2014/main" val="4002419804"/>
                    </a:ext>
                  </a:extLst>
                </a:gridCol>
                <a:gridCol w="1040668">
                  <a:extLst>
                    <a:ext uri="{9D8B030D-6E8A-4147-A177-3AD203B41FA5}">
                      <a16:colId xmlns:a16="http://schemas.microsoft.com/office/drawing/2014/main" val="1884433628"/>
                    </a:ext>
                  </a:extLst>
                </a:gridCol>
                <a:gridCol w="1040668">
                  <a:extLst>
                    <a:ext uri="{9D8B030D-6E8A-4147-A177-3AD203B41FA5}">
                      <a16:colId xmlns:a16="http://schemas.microsoft.com/office/drawing/2014/main" val="3451769441"/>
                    </a:ext>
                  </a:extLst>
                </a:gridCol>
                <a:gridCol w="1040668">
                  <a:extLst>
                    <a:ext uri="{9D8B030D-6E8A-4147-A177-3AD203B41FA5}">
                      <a16:colId xmlns:a16="http://schemas.microsoft.com/office/drawing/2014/main" val="3825682917"/>
                    </a:ext>
                  </a:extLst>
                </a:gridCol>
                <a:gridCol w="1040668">
                  <a:extLst>
                    <a:ext uri="{9D8B030D-6E8A-4147-A177-3AD203B41FA5}">
                      <a16:colId xmlns:a16="http://schemas.microsoft.com/office/drawing/2014/main" val="2434368960"/>
                    </a:ext>
                  </a:extLst>
                </a:gridCol>
                <a:gridCol w="1040668">
                  <a:extLst>
                    <a:ext uri="{9D8B030D-6E8A-4147-A177-3AD203B41FA5}">
                      <a16:colId xmlns:a16="http://schemas.microsoft.com/office/drawing/2014/main" val="2734232086"/>
                    </a:ext>
                  </a:extLst>
                </a:gridCol>
                <a:gridCol w="1040668">
                  <a:extLst>
                    <a:ext uri="{9D8B030D-6E8A-4147-A177-3AD203B41FA5}">
                      <a16:colId xmlns:a16="http://schemas.microsoft.com/office/drawing/2014/main" val="3742053435"/>
                    </a:ext>
                  </a:extLst>
                </a:gridCol>
                <a:gridCol w="1040668">
                  <a:extLst>
                    <a:ext uri="{9D8B030D-6E8A-4147-A177-3AD203B41FA5}">
                      <a16:colId xmlns:a16="http://schemas.microsoft.com/office/drawing/2014/main" val="4046317789"/>
                    </a:ext>
                  </a:extLst>
                </a:gridCol>
              </a:tblGrid>
              <a:tr h="4416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8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Godina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8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PROJEKT 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8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PROJEKT 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8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PROJEKT 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8C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8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Diskontna stopa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8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PROJEKT 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8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PROJEKT 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8C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PROJEKT 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8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062892"/>
                  </a:ext>
                </a:extLst>
              </a:tr>
              <a:tr h="413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Investicija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118912"/>
                  </a:ext>
                </a:extLst>
              </a:tr>
              <a:tr h="413053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Neto primici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0,934579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705664"/>
                  </a:ext>
                </a:extLst>
              </a:tr>
              <a:tr h="4130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0,873439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615017"/>
                  </a:ext>
                </a:extLst>
              </a:tr>
              <a:tr h="4130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0,816298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094595"/>
                  </a:ext>
                </a:extLst>
              </a:tr>
              <a:tr h="4130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0,762895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431237"/>
                  </a:ext>
                </a:extLst>
              </a:tr>
              <a:tr h="4130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0,712986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106.948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84055"/>
                  </a:ext>
                </a:extLst>
              </a:tr>
              <a:tr h="470772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Ukupni neto primici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</a:t>
                      </a:r>
                      <a:r>
                        <a:rPr lang="hr-HR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FNPV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85.238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102.669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88.423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163175"/>
                  </a:ext>
                </a:extLst>
              </a:tr>
              <a:tr h="413053"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FI</a:t>
                      </a:r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RR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139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0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F6312-7D9D-47B4-8834-27D21EA81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0" t="8551" r="22609" b="9156"/>
          <a:stretch/>
        </p:blipFill>
        <p:spPr>
          <a:xfrm>
            <a:off x="4560662" y="1196079"/>
            <a:ext cx="5940808" cy="5661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Financijska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4" y="1162050"/>
            <a:ext cx="11647715" cy="5238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/>
              <a:t>Zaključak analize financijske isplativosti</a:t>
            </a:r>
          </a:p>
          <a:p>
            <a:pPr marL="0" indent="0">
              <a:buNone/>
            </a:pPr>
            <a:endParaRPr lang="hr-HR" sz="2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A889B65-BC4E-4368-AAC3-2083995EF8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282695"/>
              </p:ext>
            </p:extLst>
          </p:nvPr>
        </p:nvGraphicFramePr>
        <p:xfrm>
          <a:off x="1785257" y="1750423"/>
          <a:ext cx="8168368" cy="4633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9824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Financijska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49"/>
            <a:ext cx="11047639" cy="4968335"/>
          </a:xfrm>
        </p:spPr>
        <p:txBody>
          <a:bodyPr>
            <a:normAutofit/>
          </a:bodyPr>
          <a:lstStyle/>
          <a:p>
            <a:r>
              <a:rPr lang="hr-HR" sz="2400" b="1" dirty="0"/>
              <a:t>Financijska održivost</a:t>
            </a:r>
          </a:p>
          <a:p>
            <a:pPr lvl="1">
              <a:lnSpc>
                <a:spcPct val="100000"/>
              </a:lnSpc>
            </a:pPr>
            <a:r>
              <a:rPr lang="hr-HR" sz="2200" dirty="0"/>
              <a:t>Projekt je financijski održiv ako ima dovoljno sredstava za pokriće troškova u fazi izgradnje i fazi operacije – </a:t>
            </a:r>
            <a:r>
              <a:rPr lang="hr-HR" sz="2200" b="1" dirty="0"/>
              <a:t>godišnji neto novčani tokovi moraju biti pozitivni</a:t>
            </a:r>
            <a:r>
              <a:rPr lang="hr-HR" sz="2200" dirty="0"/>
              <a:t>!</a:t>
            </a:r>
          </a:p>
          <a:p>
            <a:pPr lvl="1">
              <a:lnSpc>
                <a:spcPct val="100000"/>
              </a:lnSpc>
            </a:pPr>
            <a:r>
              <a:rPr lang="hr-HR" sz="2200" dirty="0"/>
              <a:t>Korisnik projekta mora jasno dokazati da ima dovoljno financijskih sredstava za osigurati odgovarajuću razinu i kvalitetu infrastrukture i usluge kroz duže vremensko razdoblje</a:t>
            </a:r>
          </a:p>
          <a:p>
            <a:pPr lvl="1">
              <a:lnSpc>
                <a:spcPct val="100000"/>
              </a:lnSpc>
            </a:pPr>
            <a:r>
              <a:rPr lang="hr-HR" sz="2200" dirty="0"/>
              <a:t>Ako se projekt financira iz vanjskih izvora (kredita) onda je potrebno dokazati da ostvaruje dovoljne prihode ili uštede iz kojih se mogu pokriti kreditni anuiteti – mjeri se preko tzv. koeficijenta pokrića duga (</a:t>
            </a:r>
            <a:r>
              <a:rPr lang="hr-HR" sz="2200" b="1" dirty="0"/>
              <a:t>DSCR</a:t>
            </a:r>
            <a:r>
              <a:rPr lang="hr-HR" sz="2200" dirty="0"/>
              <a:t>) kod kojeg odnos slobodnih primitaka i anuiteta mora biti minimalno 1,2</a:t>
            </a:r>
          </a:p>
          <a:p>
            <a:pPr lvl="1">
              <a:lnSpc>
                <a:spcPct val="100000"/>
              </a:lnSpc>
            </a:pPr>
            <a:r>
              <a:rPr lang="hr-HR" sz="2200" dirty="0"/>
              <a:t>Kod projekata koji ne stvaraju dovoljno prihoda za pokriće troškova potrebno je dokazati vanjski izvor financiranja (dotacija ili subvencija)</a:t>
            </a:r>
          </a:p>
          <a:p>
            <a:pPr lvl="1">
              <a:lnSpc>
                <a:spcPct val="100000"/>
              </a:lnSpc>
            </a:pPr>
            <a:r>
              <a:rPr lang="hr-HR" sz="2200" dirty="0"/>
              <a:t>Financijska održivost se dokazuje </a:t>
            </a:r>
            <a:r>
              <a:rPr lang="hr-HR" sz="2200" b="1" dirty="0"/>
              <a:t>financijskim tokom / izvještajem o novčanom toku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Financijska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49"/>
            <a:ext cx="11342884" cy="5169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/>
              <a:t>Pokazatelj financijske održivosti projekta – što se uzima u obzir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427072FC-E94E-48ED-829B-0B33F2FDD9A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19079" y="1662778"/>
          <a:ext cx="9324929" cy="4377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Equals 3">
            <a:extLst>
              <a:ext uri="{FF2B5EF4-FFF2-40B4-BE49-F238E27FC236}">
                <a16:creationId xmlns:a16="http://schemas.microsoft.com/office/drawing/2014/main" id="{BED93555-5268-450E-8AFA-E14AB98375F3}"/>
              </a:ext>
            </a:extLst>
          </p:cNvPr>
          <p:cNvSpPr/>
          <p:nvPr/>
        </p:nvSpPr>
        <p:spPr>
          <a:xfrm>
            <a:off x="5809455" y="5802076"/>
            <a:ext cx="1022377" cy="66403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9D2C3C72-8D5A-43F5-BC26-11BC02E4B992}"/>
              </a:ext>
            </a:extLst>
          </p:cNvPr>
          <p:cNvSpPr/>
          <p:nvPr/>
        </p:nvSpPr>
        <p:spPr>
          <a:xfrm>
            <a:off x="5863443" y="297180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68453-DF4A-4F98-A2D5-04FF4E076D7A}"/>
              </a:ext>
            </a:extLst>
          </p:cNvPr>
          <p:cNvSpPr txBox="1"/>
          <p:nvPr/>
        </p:nvSpPr>
        <p:spPr>
          <a:xfrm>
            <a:off x="5344932" y="6277356"/>
            <a:ext cx="2190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Neto primici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69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Financijska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b="1" dirty="0"/>
              <a:t>Financijski tok projekta – primjer – je li ovaj projekt financijski održiv?</a:t>
            </a:r>
          </a:p>
          <a:p>
            <a:endParaRPr lang="hr-HR" sz="2200" dirty="0"/>
          </a:p>
          <a:p>
            <a:endParaRPr lang="hr-HR" sz="2200" dirty="0"/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0FE6801-DF90-45B2-A533-257DB5769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835657"/>
              </p:ext>
            </p:extLst>
          </p:nvPr>
        </p:nvGraphicFramePr>
        <p:xfrm>
          <a:off x="634657" y="1667857"/>
          <a:ext cx="9866813" cy="4253172"/>
        </p:xfrm>
        <a:graphic>
          <a:graphicData uri="http://schemas.openxmlformats.org/drawingml/2006/table">
            <a:tbl>
              <a:tblPr/>
              <a:tblGrid>
                <a:gridCol w="3532563">
                  <a:extLst>
                    <a:ext uri="{9D8B030D-6E8A-4147-A177-3AD203B41FA5}">
                      <a16:colId xmlns:a16="http://schemas.microsoft.com/office/drawing/2014/main" val="1488417899"/>
                    </a:ext>
                  </a:extLst>
                </a:gridCol>
                <a:gridCol w="1266850">
                  <a:extLst>
                    <a:ext uri="{9D8B030D-6E8A-4147-A177-3AD203B41FA5}">
                      <a16:colId xmlns:a16="http://schemas.microsoft.com/office/drawing/2014/main" val="2241768996"/>
                    </a:ext>
                  </a:extLst>
                </a:gridCol>
                <a:gridCol w="1266850">
                  <a:extLst>
                    <a:ext uri="{9D8B030D-6E8A-4147-A177-3AD203B41FA5}">
                      <a16:colId xmlns:a16="http://schemas.microsoft.com/office/drawing/2014/main" val="2929122399"/>
                    </a:ext>
                  </a:extLst>
                </a:gridCol>
                <a:gridCol w="1266850">
                  <a:extLst>
                    <a:ext uri="{9D8B030D-6E8A-4147-A177-3AD203B41FA5}">
                      <a16:colId xmlns:a16="http://schemas.microsoft.com/office/drawing/2014/main" val="403076520"/>
                    </a:ext>
                  </a:extLst>
                </a:gridCol>
                <a:gridCol w="1266850">
                  <a:extLst>
                    <a:ext uri="{9D8B030D-6E8A-4147-A177-3AD203B41FA5}">
                      <a16:colId xmlns:a16="http://schemas.microsoft.com/office/drawing/2014/main" val="221445535"/>
                    </a:ext>
                  </a:extLst>
                </a:gridCol>
                <a:gridCol w="1266850">
                  <a:extLst>
                    <a:ext uri="{9D8B030D-6E8A-4147-A177-3AD203B41FA5}">
                      <a16:colId xmlns:a16="http://schemas.microsoft.com/office/drawing/2014/main" val="2194722479"/>
                    </a:ext>
                  </a:extLst>
                </a:gridCol>
              </a:tblGrid>
              <a:tr h="30379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Stavka/</a:t>
                      </a:r>
                      <a:r>
                        <a:rPr lang="hr-H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Godina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60702"/>
                  </a:ext>
                </a:extLst>
              </a:tr>
              <a:tr h="303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I. </a:t>
                      </a:r>
                      <a:r>
                        <a:rPr lang="hr-HR" sz="1600" b="1" i="0" u="none" strike="noStrike" noProof="0" dirty="0">
                          <a:effectLst/>
                          <a:latin typeface="Calibri" panose="020F0502020204030204" pitchFamily="34" charset="0"/>
                        </a:rPr>
                        <a:t>Primici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20.679.876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4.026.205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4.106.729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4.188.863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4.472.641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048173"/>
                  </a:ext>
                </a:extLst>
              </a:tr>
              <a:tr h="30379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1. Prihodi od prodaje topline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3.749.896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4.026.205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4.106.729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4.188.863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4.272.641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727868"/>
                  </a:ext>
                </a:extLst>
              </a:tr>
              <a:tr h="303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2. </a:t>
                      </a:r>
                      <a:r>
                        <a:rPr lang="hr-HR" sz="1600" b="0" i="0" u="none" strike="noStrike" noProof="0" dirty="0">
                          <a:effectLst/>
                          <a:latin typeface="Calibri" panose="020F0502020204030204" pitchFamily="34" charset="0"/>
                        </a:rPr>
                        <a:t>Izvori financiranja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16.929.980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607666"/>
                  </a:ext>
                </a:extLst>
              </a:tr>
              <a:tr h="303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2.1. </a:t>
                      </a:r>
                      <a:r>
                        <a:rPr lang="hr-HR" sz="1600" b="0" i="0" u="none" strike="noStrike" noProof="0" dirty="0">
                          <a:effectLst/>
                          <a:latin typeface="Calibri" panose="020F0502020204030204" pitchFamily="34" charset="0"/>
                        </a:rPr>
                        <a:t>Kredit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16.929.980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75514"/>
                  </a:ext>
                </a:extLst>
              </a:tr>
              <a:tr h="303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2.2. </a:t>
                      </a:r>
                      <a:r>
                        <a:rPr lang="hr-HR" sz="1600" b="0" i="0" u="none" strike="noStrike" noProof="0" dirty="0">
                          <a:effectLst/>
                          <a:latin typeface="Calibri" panose="020F0502020204030204" pitchFamily="34" charset="0"/>
                        </a:rPr>
                        <a:t>Bespovratna potpora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872242"/>
                  </a:ext>
                </a:extLst>
              </a:tr>
              <a:tr h="303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3. </a:t>
                      </a:r>
                      <a:r>
                        <a:rPr lang="hr-HR" sz="1600" b="0" i="0" u="none" strike="noStrike" noProof="0" dirty="0">
                          <a:effectLst/>
                          <a:latin typeface="Calibri" panose="020F0502020204030204" pitchFamily="34" charset="0"/>
                        </a:rPr>
                        <a:t>Ostatak vrijednosti projekta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200.000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5373"/>
                  </a:ext>
                </a:extLst>
              </a:tr>
              <a:tr h="303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II. Izdaci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20.869.922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3.889.643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3.948.916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4.009.435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4.126.728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98473"/>
                  </a:ext>
                </a:extLst>
              </a:tr>
              <a:tr h="303798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b="0" i="0" u="none" strike="noStrike">
                          <a:effectLst/>
                          <a:latin typeface="Calibri" panose="020F0502020204030204" pitchFamily="34" charset="0"/>
                        </a:rPr>
                        <a:t>1. Investicije u osnovna sredstva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16.929.980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259353"/>
                  </a:ext>
                </a:extLst>
              </a:tr>
              <a:tr h="303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2. Troškovi poslovanja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2.269.895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2.315.293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2.361.598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2.408.830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2.457.007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028094"/>
                  </a:ext>
                </a:extLst>
              </a:tr>
              <a:tr h="303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3. Porez na dobit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35.859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75.601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88.568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101.856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170.972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24523"/>
                  </a:ext>
                </a:extLst>
              </a:tr>
              <a:tr h="303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4. Financijske obveze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1.634.189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1.498.749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1.498.749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1.498.749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</a:rPr>
                        <a:t>1.498.749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09997"/>
                  </a:ext>
                </a:extLst>
              </a:tr>
              <a:tr h="303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III. Neto primici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-190.046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136.562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157.813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179.428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345.912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353521"/>
                  </a:ext>
                </a:extLst>
              </a:tr>
              <a:tr h="303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IV. Kumulativ neto primitaka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-190.046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-53.484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Calibri" panose="020F0502020204030204" pitchFamily="34" charset="0"/>
                        </a:rPr>
                        <a:t>104.329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283.757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629.669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81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53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/>
          <a:lstStyle/>
          <a:p>
            <a:r>
              <a:rPr lang="hr-HR" b="1" dirty="0"/>
              <a:t>Vrste analiza i studija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18E74E-D5FF-49AF-B8F8-E9CF7D9D23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34" r="11095"/>
          <a:stretch/>
        </p:blipFill>
        <p:spPr>
          <a:xfrm>
            <a:off x="3686467" y="1504688"/>
            <a:ext cx="4314482" cy="31873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15C22A-4081-4287-BF5B-BD2A97D827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8336" r="15771" b="27586"/>
          <a:stretch/>
        </p:blipFill>
        <p:spPr>
          <a:xfrm>
            <a:off x="3686492" y="4692056"/>
            <a:ext cx="4314483" cy="2177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F96905-5F2C-45AB-B7C5-F8863E9935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97"/>
          <a:stretch/>
        </p:blipFill>
        <p:spPr>
          <a:xfrm>
            <a:off x="8001000" y="904875"/>
            <a:ext cx="4200131" cy="59644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3B6248-BB6B-4F19-B7DB-9A69E0CB1C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04688"/>
            <a:ext cx="3800818" cy="535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3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Financijska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Izvori financiranja Projekta</a:t>
            </a:r>
          </a:p>
          <a:p>
            <a:pPr lvl="1"/>
            <a:r>
              <a:rPr lang="hr-HR" sz="2200" dirty="0"/>
              <a:t>Vlastiti izvori sredstava – iz poslovanja (zadržane dobiti)</a:t>
            </a:r>
          </a:p>
          <a:p>
            <a:pPr lvl="1"/>
            <a:r>
              <a:rPr lang="hr-HR" sz="2200" dirty="0"/>
              <a:t>Javna bespovratna sredstva</a:t>
            </a:r>
          </a:p>
          <a:p>
            <a:pPr lvl="2"/>
            <a:r>
              <a:rPr lang="hr-HR" sz="2200" dirty="0"/>
              <a:t>Europski strukturni i investicijski fondovi (ESIF) i Europski programi (ELENA, </a:t>
            </a:r>
            <a:r>
              <a:rPr lang="hr-HR" sz="2200" dirty="0" err="1"/>
              <a:t>Horizon</a:t>
            </a:r>
            <a:r>
              <a:rPr lang="hr-HR" sz="2200" dirty="0"/>
              <a:t> 2020, LIFE)</a:t>
            </a:r>
          </a:p>
          <a:p>
            <a:pPr lvl="2"/>
            <a:r>
              <a:rPr lang="hr-HR" sz="2200" dirty="0"/>
              <a:t>Nacionalna bespovratna sredstva</a:t>
            </a:r>
          </a:p>
          <a:p>
            <a:pPr lvl="1"/>
            <a:r>
              <a:rPr lang="hr-HR" sz="2200" dirty="0"/>
              <a:t>Zajmovi</a:t>
            </a:r>
          </a:p>
          <a:p>
            <a:pPr lvl="2"/>
            <a:r>
              <a:rPr lang="hr-HR" sz="2200" dirty="0"/>
              <a:t>Komercijalni i zajmovi razvojnih banaka</a:t>
            </a:r>
          </a:p>
          <a:p>
            <a:pPr lvl="2"/>
            <a:r>
              <a:rPr lang="hr-HR" sz="2200" dirty="0"/>
              <a:t>Financijski ESIF instrumenti</a:t>
            </a:r>
          </a:p>
          <a:p>
            <a:pPr lvl="1"/>
            <a:r>
              <a:rPr lang="hr-HR" sz="2200" dirty="0"/>
              <a:t>Vrijednosni papiri – (zelene) obveznice</a:t>
            </a:r>
          </a:p>
          <a:p>
            <a:pPr lvl="1"/>
            <a:r>
              <a:rPr lang="hr-HR" sz="2200" dirty="0"/>
              <a:t>ESCO modeli</a:t>
            </a:r>
          </a:p>
          <a:p>
            <a:pPr lvl="1"/>
            <a:r>
              <a:rPr lang="hr-HR" sz="2200" dirty="0"/>
              <a:t>Model javno-privatnog partnerstva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7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1342884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Financijska ocjena investicijskog projekta</a:t>
            </a:r>
            <a:endParaRPr lang="en-US" sz="40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E1CC7A-B14F-4B0F-AE99-EAC5E262E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b="7241"/>
          <a:stretch/>
        </p:blipFill>
        <p:spPr>
          <a:xfrm>
            <a:off x="2219870" y="1698461"/>
            <a:ext cx="6660076" cy="459660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6FD0F4-C84B-43AB-86A9-2903238CA962}"/>
              </a:ext>
            </a:extLst>
          </p:cNvPr>
          <p:cNvSpPr txBox="1">
            <a:spLocks/>
          </p:cNvSpPr>
          <p:nvPr/>
        </p:nvSpPr>
        <p:spPr>
          <a:xfrm>
            <a:off x="544285" y="1162050"/>
            <a:ext cx="11047639" cy="4702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b="1" dirty="0"/>
              <a:t>Izvori financiranja ovise o zrelosti projekta i poduzetnika koji ga pokreće</a:t>
            </a:r>
          </a:p>
        </p:txBody>
      </p:sp>
    </p:spTree>
    <p:extLst>
      <p:ext uri="{BB962C8B-B14F-4D97-AF65-F5344CB8AC3E}">
        <p14:creationId xmlns:p14="http://schemas.microsoft.com/office/powerpoint/2010/main" val="122712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81" y="268137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Ekonomska ocjena investicijskog projekta</a:t>
            </a:r>
            <a:endParaRPr lang="en-US" sz="40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Ekonomska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49"/>
            <a:ext cx="11047639" cy="4968335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hr-HR" sz="2200" b="1" dirty="0"/>
              <a:t>Ekonomska analiza </a:t>
            </a:r>
            <a:r>
              <a:rPr lang="hr-HR" sz="2200" dirty="0"/>
              <a:t>– sagledava projekt s gledišta društva kao cjeline i nastoji izmjeriti dobrobiti i koristi koje proizlaze iz tog projekta</a:t>
            </a:r>
          </a:p>
          <a:p>
            <a:pPr marL="228600" lvl="1">
              <a:spcBef>
                <a:spcPts val="1000"/>
              </a:spcBef>
              <a:spcAft>
                <a:spcPts val="1200"/>
              </a:spcAft>
            </a:pPr>
            <a:r>
              <a:rPr lang="hr-HR" sz="2200" dirty="0"/>
              <a:t>Obavezna za „velike projekte” (iznad 50 </a:t>
            </a:r>
            <a:r>
              <a:rPr lang="hr-HR" sz="2200" dirty="0" err="1"/>
              <a:t>mil</a:t>
            </a:r>
            <a:r>
              <a:rPr lang="hr-HR" sz="2200" dirty="0"/>
              <a:t>. eura) koji se sufinanciraju iz EU fondova</a:t>
            </a:r>
          </a:p>
          <a:p>
            <a:pPr marL="228600" lvl="1">
              <a:spcBef>
                <a:spcPts val="1000"/>
              </a:spcBef>
            </a:pPr>
            <a:r>
              <a:rPr lang="hr-HR" sz="2200" b="1" dirty="0"/>
              <a:t>Ekonomska analiza      financijska analiza      tržišne/fiskalne korekcije     koristi i </a:t>
            </a:r>
            <a:r>
              <a:rPr lang="hr-HR" sz="2200" b="1" dirty="0" err="1"/>
              <a:t>eksternalije</a:t>
            </a:r>
            <a:endParaRPr lang="hr-HR" sz="2200" b="1" dirty="0"/>
          </a:p>
          <a:p>
            <a:pPr marL="228600" lvl="1">
              <a:spcBef>
                <a:spcPts val="1000"/>
              </a:spcBef>
            </a:pPr>
            <a:endParaRPr lang="hr-HR" sz="1100" dirty="0"/>
          </a:p>
          <a:p>
            <a:pPr marL="228600" lvl="1">
              <a:spcBef>
                <a:spcPts val="1000"/>
              </a:spcBef>
            </a:pPr>
            <a:r>
              <a:rPr lang="hr-HR" sz="2200" b="1" dirty="0"/>
              <a:t>Koraci u razvoju ekonomske analize:</a:t>
            </a:r>
          </a:p>
          <a:p>
            <a:pPr marL="914400" lvl="2" indent="-457200">
              <a:spcBef>
                <a:spcPts val="1000"/>
              </a:spcBef>
              <a:buFont typeface="+mj-lt"/>
              <a:buAutoNum type="arabicPeriod"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sp>
        <p:nvSpPr>
          <p:cNvPr id="4" name="Plus Sign 3">
            <a:extLst>
              <a:ext uri="{FF2B5EF4-FFF2-40B4-BE49-F238E27FC236}">
                <a16:creationId xmlns:a16="http://schemas.microsoft.com/office/drawing/2014/main" id="{38E8B636-DEA2-41EE-ADC1-1A7AC9D6646D}"/>
              </a:ext>
            </a:extLst>
          </p:cNvPr>
          <p:cNvSpPr/>
          <p:nvPr/>
        </p:nvSpPr>
        <p:spPr>
          <a:xfrm>
            <a:off x="8832097" y="2523359"/>
            <a:ext cx="277603" cy="27441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quals 6">
            <a:extLst>
              <a:ext uri="{FF2B5EF4-FFF2-40B4-BE49-F238E27FC236}">
                <a16:creationId xmlns:a16="http://schemas.microsoft.com/office/drawing/2014/main" id="{9318D016-115E-4908-8F38-7B48DB61096A}"/>
              </a:ext>
            </a:extLst>
          </p:cNvPr>
          <p:cNvSpPr/>
          <p:nvPr/>
        </p:nvSpPr>
        <p:spPr>
          <a:xfrm>
            <a:off x="3100793" y="2516791"/>
            <a:ext cx="277603" cy="27441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B0CBA3EF-A861-415B-8ECA-F5375C9230C1}"/>
              </a:ext>
            </a:extLst>
          </p:cNvPr>
          <p:cNvSpPr/>
          <p:nvPr/>
        </p:nvSpPr>
        <p:spPr>
          <a:xfrm>
            <a:off x="5593927" y="2525474"/>
            <a:ext cx="277603" cy="2744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8E8FDBC1-2756-4201-9443-90CE7A4E4B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77162"/>
              </p:ext>
            </p:extLst>
          </p:nvPr>
        </p:nvGraphicFramePr>
        <p:xfrm>
          <a:off x="1637212" y="3531498"/>
          <a:ext cx="9235440" cy="3156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742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Ekonomska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49"/>
            <a:ext cx="11047639" cy="5230042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000"/>
              </a:spcBef>
              <a:buFont typeface="+mj-lt"/>
              <a:buAutoNum type="arabicPeriod"/>
            </a:pPr>
            <a:r>
              <a:rPr lang="hr-HR" sz="2200" b="1" dirty="0"/>
              <a:t>Konverzija tržišnih u ekonomske cijene</a:t>
            </a:r>
          </a:p>
          <a:p>
            <a:pPr marL="800100" lvl="2" indent="-342900">
              <a:spcBef>
                <a:spcPts val="1000"/>
              </a:spcBef>
            </a:pPr>
            <a:r>
              <a:rPr lang="hr-HR" sz="2200" dirty="0">
                <a:solidFill>
                  <a:prstClr val="black"/>
                </a:solidFill>
              </a:rPr>
              <a:t>Porezi i potpore su transferna plaćanja koja ne predstavljaju stvarne ekonomske troškove ili koristi za društvo s obzirom da predstavljaju samo transfer kontrole nad određenim resursom s jedne društvene skupine na drugu</a:t>
            </a:r>
          </a:p>
          <a:p>
            <a:pPr marL="800100" lvl="2" indent="-342900">
              <a:spcBef>
                <a:spcPts val="1000"/>
              </a:spcBef>
            </a:pPr>
            <a:r>
              <a:rPr lang="hr-HR" sz="2200" dirty="0">
                <a:solidFill>
                  <a:prstClr val="black"/>
                </a:solidFill>
              </a:rPr>
              <a:t>Ulazne i izlazne cijene moraju biti razmotrene bez PDV-a i bilo kakvih drugih poreza, potpora i drugih transfera koje pruža javno tijelo</a:t>
            </a:r>
          </a:p>
          <a:p>
            <a:pPr marL="800100" lvl="2" indent="-342900">
              <a:spcBef>
                <a:spcPts val="1000"/>
              </a:spcBef>
            </a:pPr>
            <a:r>
              <a:rPr lang="hr-HR" sz="2200" dirty="0">
                <a:solidFill>
                  <a:prstClr val="black"/>
                </a:solidFill>
              </a:rPr>
              <a:t>Na neefikasnim tržištima u djelatnostima gdje javni sektor i/ili operateri djeluju uz pomoć države (npr. poticaji za dobivanje energije iz obnovljivih izvora ili monopolističke cijene) treba konvertirati cijene na tržištu u ekonomske</a:t>
            </a:r>
          </a:p>
          <a:p>
            <a:pPr marL="800100" lvl="2" indent="-342900">
              <a:spcBef>
                <a:spcPts val="600"/>
              </a:spcBef>
            </a:pPr>
            <a:r>
              <a:rPr lang="hr-HR" sz="2200" dirty="0">
                <a:solidFill>
                  <a:prstClr val="black"/>
                </a:solidFill>
              </a:rPr>
              <a:t>Ako ne postoje propisani konverzijski faktori koristi se faktor 1 </a:t>
            </a: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1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Ekonomska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000"/>
              </a:spcBef>
              <a:buFont typeface="+mj-lt"/>
              <a:buAutoNum type="arabicPeriod" startAt="2"/>
            </a:pPr>
            <a:r>
              <a:rPr lang="hr-HR" sz="2200" b="1" dirty="0"/>
              <a:t>Monetizacija direktnih koristi i </a:t>
            </a:r>
            <a:r>
              <a:rPr lang="hr-HR" sz="2200" b="1" dirty="0" err="1"/>
              <a:t>eksternalija</a:t>
            </a:r>
            <a:endParaRPr lang="hr-HR" sz="2200" b="1" dirty="0"/>
          </a:p>
          <a:p>
            <a:pPr marL="914400" lvl="2" indent="-457200">
              <a:spcBef>
                <a:spcPts val="1000"/>
              </a:spcBef>
            </a:pPr>
            <a:r>
              <a:rPr lang="hr-HR" sz="2200" dirty="0"/>
              <a:t>Direktne koristi su koristi koje proizlaze iz projekta (novo/poboljšano dobro ili usluga), a koje su važne za društvo kao cjelinu i za koje ne postoji tržišna vrijednost </a:t>
            </a:r>
          </a:p>
          <a:p>
            <a:pPr marL="914400" lvl="2" indent="-457200">
              <a:spcBef>
                <a:spcPts val="1000"/>
              </a:spcBef>
            </a:pPr>
            <a:r>
              <a:rPr lang="hr-HR" sz="2200" dirty="0" err="1"/>
              <a:t>Eksternalije</a:t>
            </a:r>
            <a:r>
              <a:rPr lang="hr-HR" sz="2200" dirty="0"/>
              <a:t> (pozitivne ili negativne) su koristi ili troškovi za treće osobe koje nisu proizvođači/pružatelji dobra/usluge ili direktni korisnici rezultata određenog projekta</a:t>
            </a:r>
          </a:p>
          <a:p>
            <a:pPr marL="914400" lvl="2" indent="-457200">
              <a:spcBef>
                <a:spcPts val="1000"/>
              </a:spcBef>
            </a:pPr>
            <a:r>
              <a:rPr lang="hr-HR" sz="2200" dirty="0"/>
              <a:t>To su koristi/troškovi koji se prelijevaju iz projekta na treće osobe bez novčane naknade</a:t>
            </a:r>
          </a:p>
          <a:p>
            <a:pPr marL="914400" lvl="2" indent="-457200">
              <a:spcBef>
                <a:spcPts val="1000"/>
              </a:spcBef>
            </a:pPr>
            <a:r>
              <a:rPr lang="hr-HR" sz="2200" dirty="0"/>
              <a:t>Primjena „</a:t>
            </a:r>
            <a:r>
              <a:rPr lang="hr-HR" sz="2200" dirty="0" err="1"/>
              <a:t>willingness</a:t>
            </a:r>
            <a:r>
              <a:rPr lang="hr-HR" sz="2200" dirty="0"/>
              <a:t> to </a:t>
            </a:r>
            <a:r>
              <a:rPr lang="hr-HR" sz="2200" dirty="0" err="1"/>
              <a:t>pay</a:t>
            </a:r>
            <a:r>
              <a:rPr lang="hr-HR" sz="2200" dirty="0"/>
              <a:t>” pristupa – koliko su korisnici voljni platiti promjenu</a:t>
            </a:r>
          </a:p>
          <a:p>
            <a:pPr marL="914400" lvl="2" indent="-457200">
              <a:spcBef>
                <a:spcPts val="1000"/>
              </a:spcBef>
            </a:pPr>
            <a:r>
              <a:rPr lang="hr-HR" sz="2200" dirty="0"/>
              <a:t>Kada nije moguća kvantifikacija i monetizacija </a:t>
            </a:r>
            <a:r>
              <a:rPr lang="hr-HR" sz="2200" dirty="0" err="1"/>
              <a:t>eksternalija</a:t>
            </a:r>
            <a:r>
              <a:rPr lang="hr-HR" sz="2200" dirty="0"/>
              <a:t> potrebno ih je barem identificirati</a:t>
            </a:r>
          </a:p>
          <a:p>
            <a:pPr marL="914400" lvl="2" indent="-457200">
              <a:spcBef>
                <a:spcPts val="1000"/>
              </a:spcBef>
            </a:pPr>
            <a:endParaRPr lang="hr-HR" sz="2200" dirty="0"/>
          </a:p>
          <a:p>
            <a:pPr marL="914400" lvl="2" indent="-457200">
              <a:spcBef>
                <a:spcPts val="1000"/>
              </a:spcBef>
            </a:pPr>
            <a:endParaRPr lang="hr-HR" sz="2200" dirty="0"/>
          </a:p>
          <a:p>
            <a:pPr marL="914400" lvl="2" indent="-457200">
              <a:spcBef>
                <a:spcPts val="1000"/>
              </a:spcBef>
            </a:pPr>
            <a:endParaRPr lang="hr-HR" sz="2200" b="1" dirty="0"/>
          </a:p>
          <a:p>
            <a:pPr marL="0" lvl="1" indent="0">
              <a:spcBef>
                <a:spcPts val="1000"/>
              </a:spcBef>
              <a:buNone/>
            </a:pPr>
            <a:endParaRPr lang="hr-HR" sz="2200" dirty="0"/>
          </a:p>
          <a:p>
            <a:pPr marL="457200" lvl="1" indent="-457200">
              <a:spcBef>
                <a:spcPts val="1000"/>
              </a:spcBef>
              <a:buFont typeface="+mj-lt"/>
              <a:buAutoNum type="arabicPeriod" startAt="3"/>
            </a:pPr>
            <a:endParaRPr lang="hr-HR" sz="2200" dirty="0"/>
          </a:p>
          <a:p>
            <a:pPr marL="0" lvl="1" indent="0">
              <a:spcBef>
                <a:spcPts val="1000"/>
              </a:spcBef>
              <a:buNone/>
            </a:pPr>
            <a:endParaRPr lang="hr-HR" sz="2200" dirty="0"/>
          </a:p>
          <a:p>
            <a:pPr marL="168275" lvl="1" indent="-168275"/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Ekonomska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000"/>
              </a:spcBef>
              <a:buFont typeface="+mj-lt"/>
              <a:buAutoNum type="arabicPeriod" startAt="2"/>
            </a:pPr>
            <a:r>
              <a:rPr lang="hr-HR" sz="2200" b="1" dirty="0"/>
              <a:t>Monetizacija direktnih koristi</a:t>
            </a:r>
            <a:endParaRPr lang="hr-HR" sz="2200" dirty="0"/>
          </a:p>
          <a:p>
            <a:pPr marL="914400" lvl="2" indent="-457200">
              <a:spcBef>
                <a:spcPts val="1000"/>
              </a:spcBef>
            </a:pPr>
            <a:endParaRPr lang="hr-HR" sz="2200" b="1" dirty="0"/>
          </a:p>
          <a:p>
            <a:pPr marL="0" lvl="1" indent="0">
              <a:spcBef>
                <a:spcPts val="1000"/>
              </a:spcBef>
              <a:buNone/>
            </a:pPr>
            <a:endParaRPr lang="hr-HR" sz="2200" dirty="0"/>
          </a:p>
          <a:p>
            <a:pPr marL="457200" lvl="1" indent="-457200">
              <a:spcBef>
                <a:spcPts val="1000"/>
              </a:spcBef>
              <a:buFont typeface="+mj-lt"/>
              <a:buAutoNum type="arabicPeriod" startAt="3"/>
            </a:pPr>
            <a:endParaRPr lang="hr-HR" sz="2200" dirty="0"/>
          </a:p>
          <a:p>
            <a:pPr marL="0" lvl="1" indent="0">
              <a:spcBef>
                <a:spcPts val="1000"/>
              </a:spcBef>
              <a:buNone/>
            </a:pPr>
            <a:endParaRPr lang="hr-HR" sz="2200" dirty="0"/>
          </a:p>
          <a:p>
            <a:pPr marL="168275" lvl="1" indent="-168275"/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9FDE9AD-F85D-4530-A25D-8D67A3EC77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148741"/>
              </p:ext>
            </p:extLst>
          </p:nvPr>
        </p:nvGraphicFramePr>
        <p:xfrm>
          <a:off x="1071156" y="1193534"/>
          <a:ext cx="8394025" cy="5219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8759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Ekonomska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000"/>
              </a:spcBef>
              <a:buFont typeface="+mj-lt"/>
              <a:buAutoNum type="arabicPeriod" startAt="2"/>
            </a:pPr>
            <a:r>
              <a:rPr lang="hr-HR" sz="2200" b="1" dirty="0"/>
              <a:t>Monetizacija </a:t>
            </a:r>
            <a:r>
              <a:rPr lang="hr-HR" sz="2200" b="1" dirty="0" err="1"/>
              <a:t>eksternalija</a:t>
            </a:r>
            <a:endParaRPr lang="hr-HR" sz="2200" dirty="0"/>
          </a:p>
          <a:p>
            <a:pPr marL="914400" lvl="2" indent="-457200">
              <a:spcBef>
                <a:spcPts val="1000"/>
              </a:spcBef>
            </a:pPr>
            <a:endParaRPr lang="hr-HR" sz="2200" b="1" dirty="0"/>
          </a:p>
          <a:p>
            <a:pPr marL="0" lvl="1" indent="0">
              <a:spcBef>
                <a:spcPts val="1000"/>
              </a:spcBef>
              <a:buNone/>
            </a:pPr>
            <a:endParaRPr lang="hr-HR" sz="2200" dirty="0"/>
          </a:p>
          <a:p>
            <a:pPr marL="457200" lvl="1" indent="-457200">
              <a:spcBef>
                <a:spcPts val="1000"/>
              </a:spcBef>
              <a:buFont typeface="+mj-lt"/>
              <a:buAutoNum type="arabicPeriod" startAt="3"/>
            </a:pPr>
            <a:endParaRPr lang="hr-HR" sz="2200" dirty="0"/>
          </a:p>
          <a:p>
            <a:pPr marL="0" lvl="1" indent="0">
              <a:spcBef>
                <a:spcPts val="1000"/>
              </a:spcBef>
              <a:buNone/>
            </a:pPr>
            <a:endParaRPr lang="hr-HR" sz="2200" dirty="0"/>
          </a:p>
          <a:p>
            <a:pPr marL="168275" lvl="1" indent="-168275"/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38F32CD4-86B8-4BCD-B293-7609367C7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528671"/>
              </p:ext>
            </p:extLst>
          </p:nvPr>
        </p:nvGraphicFramePr>
        <p:xfrm>
          <a:off x="600077" y="1629082"/>
          <a:ext cx="10276929" cy="4533806"/>
        </p:xfrm>
        <a:graphic>
          <a:graphicData uri="http://schemas.openxmlformats.org/drawingml/2006/table">
            <a:tbl>
              <a:tblPr/>
              <a:tblGrid>
                <a:gridCol w="3425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5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5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Eksternalija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Sektor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Napomena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Buka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Infrastrukturni projekti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na</a:t>
                      </a: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gusto naseljen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im</a:t>
                      </a: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područj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ima</a:t>
                      </a:r>
                      <a:endParaRPr kumimoji="0" lang="hr-H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Utjecaj na zdravlje i moguće aktivnosti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Zagađenje zraka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Infrastrukturni projekti koji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utječu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na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potrošnju energije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Utjecaj na zdravlje, materijalne štete, gubitak nasada, utjecaj na eko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sustav</a:t>
                      </a:r>
                      <a:endParaRPr kumimoji="0" lang="hr-H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Emisija stakleničkih plinova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Direktna emisija plinova (gorivo, proizvodni procesi); indirektna emisija (el.energija, grijanje)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Globalni utjecaj bez obzira na regiju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Zagađenje zemljišta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Kemikalije, industrijske aktivnosti, odlaganje otpada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Utjecaj na proizvodnju, potrošnju, zdravlje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Zagađenje vode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Kemikalije, industrijske aktivnosti, odlaganje otpada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Zagađenje rijeka, jezera, podvodnih voda, mora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Degradacija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ekosustava</a:t>
                      </a:r>
                      <a:endParaRPr kumimoji="0" lang="hr-H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Novi infrastrukturni projekti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Smanjenje izvora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pitke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vode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smanjenje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flore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faune</a:t>
                      </a:r>
                      <a:endParaRPr kumimoji="0" lang="hr-H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Narušavanje krajolika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Industrijski / Infrastrukturni projekti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Smanjenje prostora za rekreaciju ili narušavanje izgleda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Vibracije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Transport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Kvaliteta života i sl.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5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Ekonomska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000"/>
              </a:spcBef>
              <a:buFont typeface="+mj-lt"/>
              <a:buAutoNum type="arabicPeriod" startAt="2"/>
            </a:pPr>
            <a:r>
              <a:rPr lang="hr-HR" sz="2200" b="1" dirty="0"/>
              <a:t>Monetizacija </a:t>
            </a:r>
            <a:r>
              <a:rPr lang="hr-HR" sz="2200" b="1" dirty="0" err="1"/>
              <a:t>eksternalija</a:t>
            </a:r>
            <a:endParaRPr lang="hr-HR" sz="2200" b="1" dirty="0"/>
          </a:p>
          <a:p>
            <a:pPr marL="0" lvl="1" indent="0">
              <a:spcBef>
                <a:spcPts val="1000"/>
              </a:spcBef>
              <a:buNone/>
            </a:pPr>
            <a:r>
              <a:rPr lang="hr-HR" sz="2200" b="1" dirty="0"/>
              <a:t>Pitanja:</a:t>
            </a:r>
          </a:p>
          <a:p>
            <a:pPr marL="342900" lvl="1" indent="-342900">
              <a:spcBef>
                <a:spcPts val="1000"/>
              </a:spcBef>
            </a:pPr>
            <a:r>
              <a:rPr lang="hr-HR" sz="2200" dirty="0"/>
              <a:t>Kako procijeniti vrijednost </a:t>
            </a:r>
            <a:r>
              <a:rPr lang="hr-HR" sz="2200" dirty="0" err="1"/>
              <a:t>eksternalija</a:t>
            </a:r>
            <a:r>
              <a:rPr lang="hr-HR" sz="2200" dirty="0"/>
              <a:t> i direktnih koristi/šteta?</a:t>
            </a:r>
          </a:p>
          <a:p>
            <a:pPr marL="342900" lvl="1" indent="-342900">
              <a:spcBef>
                <a:spcPts val="1000"/>
              </a:spcBef>
            </a:pPr>
            <a:r>
              <a:rPr lang="hr-HR" sz="2200" dirty="0"/>
              <a:t>Koliko vrijedi izbjegnuta emisija CO2, buke, gubljenje vremena u prometu, izbjegnuto narušavanje ljudskog zdravlja?</a:t>
            </a:r>
          </a:p>
          <a:p>
            <a:pPr marL="0" lvl="1" indent="0">
              <a:spcBef>
                <a:spcPts val="1000"/>
              </a:spcBef>
              <a:buNone/>
            </a:pPr>
            <a:endParaRPr lang="hr-HR" sz="1050" dirty="0"/>
          </a:p>
          <a:p>
            <a:pPr marL="0" lvl="1" indent="0">
              <a:spcBef>
                <a:spcPts val="1000"/>
              </a:spcBef>
              <a:buNone/>
            </a:pPr>
            <a:r>
              <a:rPr lang="hr-HR" sz="2200" b="1" dirty="0"/>
              <a:t>Odgovori:</a:t>
            </a:r>
          </a:p>
          <a:p>
            <a:pPr marL="342900" lvl="1" indent="-342900">
              <a:spcBef>
                <a:spcPts val="1000"/>
              </a:spcBef>
            </a:pPr>
            <a:r>
              <a:rPr lang="hr-HR" sz="2200" dirty="0"/>
              <a:t>Nacionalni normativi – Ekonomski institut</a:t>
            </a:r>
          </a:p>
          <a:p>
            <a:pPr marL="342900" lvl="1" indent="-342900">
              <a:spcBef>
                <a:spcPts val="1000"/>
              </a:spcBef>
            </a:pPr>
            <a:r>
              <a:rPr lang="hr-HR" sz="2200" dirty="0"/>
              <a:t>Metodom spremnosti korisnika na plaćanje (engl. </a:t>
            </a:r>
            <a:r>
              <a:rPr lang="hr-HR" sz="2200" dirty="0" err="1"/>
              <a:t>willingness</a:t>
            </a:r>
            <a:r>
              <a:rPr lang="hr-HR" sz="2200" dirty="0"/>
              <a:t> to </a:t>
            </a:r>
            <a:r>
              <a:rPr lang="hr-HR" sz="2200" dirty="0" err="1"/>
              <a:t>pay</a:t>
            </a:r>
            <a:r>
              <a:rPr lang="hr-HR" sz="2200" dirty="0"/>
              <a:t>) - predstavlja mjeru ekonomskog blagostanja!</a:t>
            </a:r>
          </a:p>
          <a:p>
            <a:pPr marL="0" lvl="1" indent="0">
              <a:spcBef>
                <a:spcPts val="1000"/>
              </a:spcBef>
              <a:buNone/>
            </a:pPr>
            <a:endParaRPr lang="hr-HR" sz="2200" dirty="0"/>
          </a:p>
          <a:p>
            <a:pPr marL="457200" lvl="1" indent="-457200">
              <a:spcBef>
                <a:spcPts val="1000"/>
              </a:spcBef>
              <a:buFont typeface="+mj-lt"/>
              <a:buAutoNum type="arabicPeriod" startAt="3"/>
            </a:pPr>
            <a:endParaRPr lang="hr-HR" sz="2200" dirty="0"/>
          </a:p>
          <a:p>
            <a:pPr marL="0" lvl="1" indent="0">
              <a:spcBef>
                <a:spcPts val="1000"/>
              </a:spcBef>
              <a:buNone/>
            </a:pPr>
            <a:endParaRPr lang="hr-HR" sz="2200" dirty="0"/>
          </a:p>
          <a:p>
            <a:pPr marL="168275" lvl="1" indent="-168275"/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9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Ekonomska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000"/>
              </a:spcBef>
              <a:buFont typeface="+mj-lt"/>
              <a:buAutoNum type="arabicPeriod" startAt="3"/>
            </a:pPr>
            <a:r>
              <a:rPr lang="hr-HR" sz="2200" b="1" dirty="0"/>
              <a:t>Diskontiranje procijenjenih društveno ekonomskih koristi i troškova</a:t>
            </a:r>
          </a:p>
          <a:p>
            <a:pPr marL="342900" lvl="1" indent="-342900">
              <a:spcBef>
                <a:spcPts val="1000"/>
              </a:spcBef>
            </a:pPr>
            <a:r>
              <a:rPr lang="hr-HR" sz="2200" dirty="0">
                <a:solidFill>
                  <a:prstClr val="black"/>
                </a:solidFill>
              </a:rPr>
              <a:t>Ekonomska diskontna stopa</a:t>
            </a:r>
          </a:p>
          <a:p>
            <a:pPr marL="800100" lvl="2" indent="-342900">
              <a:spcBef>
                <a:spcPts val="1000"/>
              </a:spcBef>
            </a:pPr>
            <a:r>
              <a:rPr lang="hr-HR" sz="2200" dirty="0">
                <a:solidFill>
                  <a:prstClr val="black"/>
                </a:solidFill>
              </a:rPr>
              <a:t>Drugačija od financijske diskontne stope jer samo društvo mora odrediti očekivani/željeni prinos od javnih investicija </a:t>
            </a:r>
          </a:p>
          <a:p>
            <a:pPr marL="800100" lvl="2" indent="-342900">
              <a:spcBef>
                <a:spcPts val="1000"/>
              </a:spcBef>
            </a:pPr>
            <a:r>
              <a:rPr lang="hr-HR" sz="2200" dirty="0">
                <a:solidFill>
                  <a:prstClr val="black"/>
                </a:solidFill>
              </a:rPr>
              <a:t>Europska komisija preporučuje da se koristi ekonomska diskontna stopa od 5%</a:t>
            </a:r>
          </a:p>
          <a:p>
            <a:pPr marL="914400" lvl="2" indent="-457200">
              <a:spcBef>
                <a:spcPts val="1000"/>
              </a:spcBef>
            </a:pPr>
            <a:endParaRPr lang="hr-HR" sz="2200" dirty="0"/>
          </a:p>
          <a:p>
            <a:pPr marL="0" lvl="1" indent="0">
              <a:spcBef>
                <a:spcPts val="1000"/>
              </a:spcBef>
              <a:buNone/>
            </a:pPr>
            <a:endParaRPr lang="hr-HR" sz="2200" dirty="0"/>
          </a:p>
          <a:p>
            <a:pPr marL="457200" lvl="1" indent="-457200">
              <a:spcBef>
                <a:spcPts val="1000"/>
              </a:spcBef>
              <a:buFont typeface="+mj-lt"/>
              <a:buAutoNum type="arabicPeriod" startAt="4"/>
            </a:pPr>
            <a:endParaRPr lang="hr-HR" sz="2200" dirty="0"/>
          </a:p>
          <a:p>
            <a:pPr marL="0" lvl="1" indent="0">
              <a:spcBef>
                <a:spcPts val="1000"/>
              </a:spcBef>
              <a:buNone/>
            </a:pPr>
            <a:endParaRPr lang="hr-HR" sz="2200" dirty="0"/>
          </a:p>
          <a:p>
            <a:pPr marL="168275" lvl="1" indent="-168275"/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5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Vrste analiza i studija - </a:t>
            </a:r>
            <a:r>
              <a:rPr lang="pl-PL" sz="4000" b="1" dirty="0"/>
              <a:t>Koje su razlike između ovih studija?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49"/>
            <a:ext cx="11398676" cy="5160374"/>
          </a:xfrm>
        </p:spPr>
        <p:txBody>
          <a:bodyPr>
            <a:normAutofit fontScale="92500" lnSpcReduction="20000"/>
          </a:bodyPr>
          <a:lstStyle/>
          <a:p>
            <a:pPr marL="228600" lvl="1">
              <a:spcBef>
                <a:spcPts val="1000"/>
              </a:spcBef>
            </a:pPr>
            <a:r>
              <a:rPr lang="hr-HR" sz="2800" b="1" dirty="0">
                <a:solidFill>
                  <a:schemeClr val="accent5">
                    <a:lumMod val="50000"/>
                  </a:schemeClr>
                </a:solidFill>
              </a:rPr>
              <a:t>Studija izvodljivosti</a:t>
            </a:r>
          </a:p>
          <a:p>
            <a:pPr lvl="1"/>
            <a:r>
              <a:rPr lang="hr-HR" dirty="0"/>
              <a:t>Fokusira se samo na investiciju, ne na cjelokupno poslovanje pokretača projekta</a:t>
            </a:r>
          </a:p>
          <a:p>
            <a:pPr lvl="1"/>
            <a:r>
              <a:rPr lang="hr-HR" dirty="0"/>
              <a:t>Naglasak na tehničkoj izvedivosti projekta, uz osnovnu financijsku analizu i izvore financiranja 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hr-HR" sz="2800" b="1" dirty="0">
                <a:solidFill>
                  <a:schemeClr val="accent5">
                    <a:lumMod val="50000"/>
                  </a:schemeClr>
                </a:solidFill>
              </a:rPr>
              <a:t>Poslovni plan</a:t>
            </a:r>
          </a:p>
          <a:p>
            <a:pPr lvl="1"/>
            <a:r>
              <a:rPr lang="hr-HR" dirty="0"/>
              <a:t>Poslovni plan opisuje sve segmente poslovanja – ulogu projekta u kontekstu cjelokupnog poduzeća</a:t>
            </a:r>
          </a:p>
          <a:p>
            <a:pPr lvl="1"/>
            <a:r>
              <a:rPr lang="hr-HR" dirty="0"/>
              <a:t>Naglasak na tržišno-financijskim elementima, tehnički elementi su manje detaljni i preuzeti iz drugih dokumenata</a:t>
            </a:r>
          </a:p>
          <a:p>
            <a:pPr lvl="1"/>
            <a:r>
              <a:rPr lang="hr-HR" dirty="0"/>
              <a:t>Obično se radi za pod</a:t>
            </a:r>
            <a:r>
              <a:rPr lang="en-US" dirty="0"/>
              <a:t>u</a:t>
            </a:r>
            <a:r>
              <a:rPr lang="hr-HR" dirty="0" err="1"/>
              <a:t>zeća</a:t>
            </a:r>
            <a:r>
              <a:rPr lang="hr-HR" dirty="0"/>
              <a:t> koja se nalaze u</a:t>
            </a:r>
            <a:r>
              <a:rPr lang="en-US" dirty="0"/>
              <a:t> </a:t>
            </a:r>
            <a:r>
              <a:rPr lang="en-US" dirty="0" err="1"/>
              <a:t>ranoj</a:t>
            </a:r>
            <a:r>
              <a:rPr lang="en-US" dirty="0"/>
              <a:t> </a:t>
            </a:r>
            <a:r>
              <a:rPr lang="en-US" dirty="0" err="1"/>
              <a:t>fazi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hr-HR" dirty="0"/>
              <a:t> (</a:t>
            </a:r>
            <a:r>
              <a:rPr lang="hr-HR" dirty="0" err="1"/>
              <a:t>startupi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Za investicije do 700.000 HRK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hr-HR" sz="2800" b="1" dirty="0">
                <a:solidFill>
                  <a:schemeClr val="accent5">
                    <a:lumMod val="50000"/>
                  </a:schemeClr>
                </a:solidFill>
              </a:rPr>
              <a:t>Investicijska studija/elaborat/plan</a:t>
            </a:r>
          </a:p>
          <a:p>
            <a:pPr lvl="1"/>
            <a:r>
              <a:rPr lang="hr-HR" dirty="0">
                <a:solidFill>
                  <a:prstClr val="black"/>
                </a:solidFill>
              </a:rPr>
              <a:t>Prikazuje financijsku isplativost ulaganja i način na koji će projekt biti realiziran</a:t>
            </a:r>
          </a:p>
          <a:p>
            <a:pPr lvl="1"/>
            <a:r>
              <a:rPr lang="hr-HR" dirty="0">
                <a:solidFill>
                  <a:prstClr val="black"/>
                </a:solidFill>
              </a:rPr>
              <a:t>Obično obrađuje samo one aspekte poslovanja koji su bitni za izvedbu investicijskog projekta</a:t>
            </a:r>
          </a:p>
          <a:p>
            <a:pPr lvl="1"/>
            <a:r>
              <a:rPr lang="hr-HR" dirty="0">
                <a:solidFill>
                  <a:prstClr val="black"/>
                </a:solidFill>
              </a:rPr>
              <a:t>Znatno detaljnija analiza (tržišna, financijska) od poslovnog plana</a:t>
            </a:r>
          </a:p>
          <a:p>
            <a:pPr lvl="1"/>
            <a:r>
              <a:rPr lang="hr-HR" dirty="0">
                <a:solidFill>
                  <a:prstClr val="black"/>
                </a:solidFill>
              </a:rPr>
              <a:t>Za investicije iznad 700.000 HRK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Ekonomska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000"/>
              </a:spcBef>
              <a:buFont typeface="+mj-lt"/>
              <a:buAutoNum type="arabicPeriod" startAt="4"/>
            </a:pPr>
            <a:r>
              <a:rPr lang="hr-HR" sz="2200" b="1" dirty="0"/>
              <a:t>Izračun pokazatelja ekonomske rentabilnosti projekta</a:t>
            </a:r>
            <a:endParaRPr lang="hr-HR" sz="2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  <a:p>
            <a:pPr marL="457200" lvl="1" indent="-457200">
              <a:spcBef>
                <a:spcPts val="1000"/>
              </a:spcBef>
              <a:buFont typeface="+mj-lt"/>
              <a:buAutoNum type="arabicPeriod" startAt="4"/>
            </a:pPr>
            <a:endParaRPr lang="hr-HR" sz="2200" dirty="0"/>
          </a:p>
          <a:p>
            <a:pPr marL="457200" lvl="1" indent="-457200">
              <a:spcBef>
                <a:spcPts val="1000"/>
              </a:spcBef>
              <a:buFont typeface="+mj-lt"/>
              <a:buAutoNum type="arabicPeriod" startAt="4"/>
            </a:pPr>
            <a:endParaRPr lang="hr-HR" sz="2200" dirty="0"/>
          </a:p>
          <a:p>
            <a:pPr marL="0" lvl="1" indent="0">
              <a:spcBef>
                <a:spcPts val="1000"/>
              </a:spcBef>
              <a:buNone/>
            </a:pPr>
            <a:endParaRPr lang="hr-HR" sz="2200" dirty="0"/>
          </a:p>
          <a:p>
            <a:pPr marL="168275" lvl="1" indent="-168275"/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FE8CD7F-4ECE-45EC-AABA-EBBC5DCDD9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423832"/>
              </p:ext>
            </p:extLst>
          </p:nvPr>
        </p:nvGraphicFramePr>
        <p:xfrm>
          <a:off x="2292439" y="1970202"/>
          <a:ext cx="6672452" cy="4320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746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Ekonomska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000"/>
              </a:spcBef>
            </a:pPr>
            <a:r>
              <a:rPr lang="hr-HR" sz="2200" b="1" dirty="0"/>
              <a:t>Ekonomska neto sadašnja vrijednost</a:t>
            </a:r>
          </a:p>
          <a:p>
            <a:pPr marL="800100" lvl="2" indent="-342900">
              <a:spcBef>
                <a:spcPts val="1000"/>
              </a:spcBef>
            </a:pPr>
            <a:r>
              <a:rPr lang="hr-HR" sz="2200" dirty="0"/>
              <a:t>Mjeri omjer neto primitaka (koristi) i izdataka (troškova), uključujući početnu investiciju</a:t>
            </a:r>
          </a:p>
          <a:p>
            <a:pPr marL="800100" lvl="2" indent="-342900">
              <a:spcBef>
                <a:spcPts val="1000"/>
              </a:spcBef>
            </a:pPr>
            <a:r>
              <a:rPr lang="hr-HR" sz="2200" dirty="0"/>
              <a:t>Projekt je društveno prihvatljiv samo ako je neto sadašnja vrijednost projekta pozitivna</a:t>
            </a:r>
          </a:p>
          <a:p>
            <a:pPr marL="800100" lvl="2" indent="-342900">
              <a:spcBef>
                <a:spcPts val="1000"/>
              </a:spcBef>
            </a:pPr>
            <a:endParaRPr lang="hr-HR" sz="2200" dirty="0"/>
          </a:p>
          <a:p>
            <a:pPr marL="342900" lvl="1" indent="-342900">
              <a:spcBef>
                <a:spcPts val="1000"/>
              </a:spcBef>
            </a:pPr>
            <a:r>
              <a:rPr lang="hr-HR" sz="2200" b="1" dirty="0"/>
              <a:t>Ekonomska interna stopa rentabilnosti</a:t>
            </a:r>
          </a:p>
          <a:p>
            <a:pPr marL="800100" lvl="2" indent="-342900">
              <a:spcBef>
                <a:spcPts val="1000"/>
              </a:spcBef>
            </a:pPr>
            <a:r>
              <a:rPr lang="hr-HR" sz="2200" dirty="0"/>
              <a:t>Pokazuje ekonomsku diskontnu stopu pri kojoj je neto sadašnja vrijednost = 0</a:t>
            </a:r>
          </a:p>
          <a:p>
            <a:pPr marL="800100" lvl="2" indent="-342900">
              <a:spcBef>
                <a:spcPts val="1000"/>
              </a:spcBef>
            </a:pPr>
            <a:r>
              <a:rPr lang="hr-HR" sz="2200" dirty="0"/>
              <a:t>Projekt je društveno prihvatljiv samo ako je ekonomska interna stopa rentabilnosti veća od ekonomske diskontne stope (5%)</a:t>
            </a:r>
          </a:p>
          <a:p>
            <a:pPr marL="800100" lvl="2" indent="-342900">
              <a:spcBef>
                <a:spcPts val="1000"/>
              </a:spcBef>
            </a:pPr>
            <a:endParaRPr lang="hr-HR" sz="2200" dirty="0"/>
          </a:p>
          <a:p>
            <a:pPr marL="168275" lvl="1" indent="-168275"/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Ekonomska ocjena investicijskog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000"/>
              </a:spcBef>
            </a:pPr>
            <a:r>
              <a:rPr lang="hr-HR" sz="2200" b="1" dirty="0"/>
              <a:t>Omjer koristi i troškova (B/C </a:t>
            </a:r>
            <a:r>
              <a:rPr lang="hr-HR" sz="2200" b="1" dirty="0" err="1"/>
              <a:t>Ratio</a:t>
            </a:r>
            <a:r>
              <a:rPr lang="hr-HR" sz="2200" b="1" dirty="0"/>
              <a:t>)</a:t>
            </a:r>
          </a:p>
          <a:p>
            <a:pPr marL="800100" lvl="2" indent="-342900">
              <a:spcBef>
                <a:spcPts val="1000"/>
              </a:spcBef>
            </a:pPr>
            <a:r>
              <a:rPr lang="hr-HR" sz="2200" dirty="0"/>
              <a:t>Mjeri omjer neto primitaka (koristi) i izdataka (troškova), uključujući početnu investiciju</a:t>
            </a:r>
          </a:p>
          <a:p>
            <a:pPr marL="342900" lvl="1" indent="-342900">
              <a:spcBef>
                <a:spcPts val="1000"/>
              </a:spcBef>
            </a:pPr>
            <a:endParaRPr lang="hr-HR" sz="2200" dirty="0"/>
          </a:p>
          <a:p>
            <a:pPr marL="342900" lvl="1" indent="-342900">
              <a:spcBef>
                <a:spcPts val="1000"/>
              </a:spcBef>
            </a:pPr>
            <a:endParaRPr lang="hr-HR" sz="2200" dirty="0"/>
          </a:p>
          <a:p>
            <a:pPr marL="342900" lvl="1" indent="-342900">
              <a:spcBef>
                <a:spcPts val="1000"/>
              </a:spcBef>
            </a:pPr>
            <a:endParaRPr lang="hr-HR" sz="2200" dirty="0"/>
          </a:p>
          <a:p>
            <a:pPr marL="342900" lvl="1" indent="-342900">
              <a:spcBef>
                <a:spcPts val="1000"/>
              </a:spcBef>
            </a:pPr>
            <a:endParaRPr lang="hr-HR" sz="2200" dirty="0"/>
          </a:p>
          <a:p>
            <a:pPr marL="342900" lvl="1" indent="-342900">
              <a:spcBef>
                <a:spcPts val="1000"/>
              </a:spcBef>
            </a:pPr>
            <a:endParaRPr lang="hr-HR" sz="2200" dirty="0"/>
          </a:p>
          <a:p>
            <a:pPr marL="342900" lvl="1" indent="-342900">
              <a:spcBef>
                <a:spcPts val="1000"/>
              </a:spcBef>
            </a:pPr>
            <a:endParaRPr lang="hr-HR" sz="2200" dirty="0"/>
          </a:p>
          <a:p>
            <a:pPr marL="800100" lvl="2" indent="-342900">
              <a:spcBef>
                <a:spcPts val="1000"/>
              </a:spcBef>
            </a:pPr>
            <a:r>
              <a:rPr lang="hr-HR" sz="2200" dirty="0"/>
              <a:t>Projekt je društveno prihvatljiv samo ako je sadašnja vrijednost koristi projekta veća od njegovih troškova (veća od 1)</a:t>
            </a:r>
          </a:p>
          <a:p>
            <a:pPr marL="168275" lvl="1" indent="-168275"/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25BAD-8237-4369-B39C-37DCC5D9D7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687" y="2517569"/>
            <a:ext cx="5236793" cy="156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Ocjena projekta – odluka o EU financiranju</a:t>
            </a: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28" name="Content Placeholder 5">
            <a:extLst>
              <a:ext uri="{FF2B5EF4-FFF2-40B4-BE49-F238E27FC236}">
                <a16:creationId xmlns:a16="http://schemas.microsoft.com/office/drawing/2014/main" id="{2393C841-DB4A-4676-A558-767059D1D3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511183"/>
              </p:ext>
            </p:extLst>
          </p:nvPr>
        </p:nvGraphicFramePr>
        <p:xfrm>
          <a:off x="2516776" y="1106703"/>
          <a:ext cx="7480663" cy="104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60397AE9-E67D-461C-95F3-CCB42C491615}"/>
              </a:ext>
            </a:extLst>
          </p:cNvPr>
          <p:cNvGraphicFramePr/>
          <p:nvPr>
            <p:extLst/>
          </p:nvPr>
        </p:nvGraphicFramePr>
        <p:xfrm>
          <a:off x="2516775" y="2432266"/>
          <a:ext cx="2673533" cy="996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90980A00-6B56-46BB-A41A-42EF37E1B8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4549708"/>
              </p:ext>
            </p:extLst>
          </p:nvPr>
        </p:nvGraphicFramePr>
        <p:xfrm>
          <a:off x="5790785" y="2403068"/>
          <a:ext cx="266874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7116BFD6-B2EA-4551-9864-B2883E1674C8}"/>
              </a:ext>
            </a:extLst>
          </p:cNvPr>
          <p:cNvGrpSpPr/>
          <p:nvPr/>
        </p:nvGrpSpPr>
        <p:grpSpPr>
          <a:xfrm>
            <a:off x="5651215" y="3500008"/>
            <a:ext cx="2808312" cy="1181220"/>
            <a:chOff x="580750" y="0"/>
            <a:chExt cx="2087991" cy="863252"/>
          </a:xfrm>
          <a:solidFill>
            <a:srgbClr val="168CD7"/>
          </a:solidFill>
        </p:grpSpPr>
        <p:sp>
          <p:nvSpPr>
            <p:cNvPr id="32" name="Rounded Rectangle 12">
              <a:extLst>
                <a:ext uri="{FF2B5EF4-FFF2-40B4-BE49-F238E27FC236}">
                  <a16:creationId xmlns:a16="http://schemas.microsoft.com/office/drawing/2014/main" id="{2803C81F-2751-4292-AC0F-D04146B66034}"/>
                </a:ext>
              </a:extLst>
            </p:cNvPr>
            <p:cNvSpPr/>
            <p:nvPr/>
          </p:nvSpPr>
          <p:spPr>
            <a:xfrm>
              <a:off x="580750" y="0"/>
              <a:ext cx="2087991" cy="863252"/>
            </a:xfrm>
            <a:prstGeom prst="roundRect">
              <a:avLst>
                <a:gd name="adj" fmla="val 10000"/>
              </a:avLst>
            </a:prstGeom>
            <a:grp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43A02DB8-6C21-4886-9F49-B7A2F358F648}"/>
                </a:ext>
              </a:extLst>
            </p:cNvPr>
            <p:cNvSpPr/>
            <p:nvPr/>
          </p:nvSpPr>
          <p:spPr>
            <a:xfrm>
              <a:off x="606034" y="25284"/>
              <a:ext cx="2037423" cy="812684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BA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 Ekonomska analiza</a:t>
              </a:r>
            </a:p>
            <a:p>
              <a:pPr marL="171450" marR="0" lvl="0" indent="-1714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B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Fiskalni ispravci </a:t>
              </a:r>
            </a:p>
            <a:p>
              <a:pPr marL="171450" marR="0" lvl="0" indent="-1714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B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Procjena netržišnih utjecaja</a:t>
              </a:r>
            </a:p>
            <a:p>
              <a:pPr marL="171450" marR="0" lvl="0" indent="-1714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B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Ekonomska profitabilnost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E18990B-2496-45A0-9932-461EA05AA4FD}"/>
              </a:ext>
            </a:extLst>
          </p:cNvPr>
          <p:cNvGrpSpPr/>
          <p:nvPr/>
        </p:nvGrpSpPr>
        <p:grpSpPr>
          <a:xfrm>
            <a:off x="4975353" y="4962078"/>
            <a:ext cx="1830291" cy="679259"/>
            <a:chOff x="580750" y="0"/>
            <a:chExt cx="2087991" cy="863252"/>
          </a:xfrm>
          <a:solidFill>
            <a:srgbClr val="168CD7"/>
          </a:solidFill>
        </p:grpSpPr>
        <p:sp>
          <p:nvSpPr>
            <p:cNvPr id="35" name="Rounded Rectangle 15">
              <a:extLst>
                <a:ext uri="{FF2B5EF4-FFF2-40B4-BE49-F238E27FC236}">
                  <a16:creationId xmlns:a16="http://schemas.microsoft.com/office/drawing/2014/main" id="{BD0FA7CE-5916-4E31-B5CA-BE49C94823E8}"/>
                </a:ext>
              </a:extLst>
            </p:cNvPr>
            <p:cNvSpPr/>
            <p:nvPr/>
          </p:nvSpPr>
          <p:spPr>
            <a:xfrm>
              <a:off x="580750" y="0"/>
              <a:ext cx="2087991" cy="863252"/>
            </a:xfrm>
            <a:prstGeom prst="roundRect">
              <a:avLst>
                <a:gd name="adj" fmla="val 10000"/>
              </a:avLst>
            </a:prstGeom>
            <a:grp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36" name="Rounded Rectangle 4">
              <a:extLst>
                <a:ext uri="{FF2B5EF4-FFF2-40B4-BE49-F238E27FC236}">
                  <a16:creationId xmlns:a16="http://schemas.microsoft.com/office/drawing/2014/main" id="{2FEBB1D2-850F-4159-972A-C8CD9BF0CA79}"/>
                </a:ext>
              </a:extLst>
            </p:cNvPr>
            <p:cNvSpPr/>
            <p:nvPr/>
          </p:nvSpPr>
          <p:spPr>
            <a:xfrm>
              <a:off x="606034" y="25284"/>
              <a:ext cx="2037423" cy="812684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BA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ENPV&lt;0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B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Društvu je bolje bez projekta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B34878F-BB2D-4FB5-B6CB-77002ED19194}"/>
              </a:ext>
            </a:extLst>
          </p:cNvPr>
          <p:cNvGrpSpPr/>
          <p:nvPr/>
        </p:nvGrpSpPr>
        <p:grpSpPr>
          <a:xfrm>
            <a:off x="7291260" y="4945280"/>
            <a:ext cx="1908479" cy="679259"/>
            <a:chOff x="580750" y="0"/>
            <a:chExt cx="2087991" cy="863252"/>
          </a:xfrm>
          <a:solidFill>
            <a:srgbClr val="168CD7"/>
          </a:solidFill>
        </p:grpSpPr>
        <p:sp>
          <p:nvSpPr>
            <p:cNvPr id="38" name="Rounded Rectangle 18">
              <a:extLst>
                <a:ext uri="{FF2B5EF4-FFF2-40B4-BE49-F238E27FC236}">
                  <a16:creationId xmlns:a16="http://schemas.microsoft.com/office/drawing/2014/main" id="{6BCEBF8E-6076-4B5E-8874-E0145058F93A}"/>
                </a:ext>
              </a:extLst>
            </p:cNvPr>
            <p:cNvSpPr/>
            <p:nvPr/>
          </p:nvSpPr>
          <p:spPr>
            <a:xfrm>
              <a:off x="580750" y="0"/>
              <a:ext cx="2087991" cy="863252"/>
            </a:xfrm>
            <a:prstGeom prst="roundRect">
              <a:avLst>
                <a:gd name="adj" fmla="val 10000"/>
              </a:avLst>
            </a:prstGeom>
            <a:grp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39" name="Rounded Rectangle 4">
              <a:extLst>
                <a:ext uri="{FF2B5EF4-FFF2-40B4-BE49-F238E27FC236}">
                  <a16:creationId xmlns:a16="http://schemas.microsoft.com/office/drawing/2014/main" id="{A6C14081-51A6-483D-81EA-FC187AF75C71}"/>
                </a:ext>
              </a:extLst>
            </p:cNvPr>
            <p:cNvSpPr/>
            <p:nvPr/>
          </p:nvSpPr>
          <p:spPr>
            <a:xfrm>
              <a:off x="580751" y="71784"/>
              <a:ext cx="2062706" cy="753349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BA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ENPV&gt;0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B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Za društvo je bolje da se projekt realizira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1931A6C-58BD-488D-AA3D-31B102FB42D1}"/>
              </a:ext>
            </a:extLst>
          </p:cNvPr>
          <p:cNvGrpSpPr/>
          <p:nvPr/>
        </p:nvGrpSpPr>
        <p:grpSpPr>
          <a:xfrm>
            <a:off x="7001686" y="5889167"/>
            <a:ext cx="2438406" cy="879324"/>
            <a:chOff x="580750" y="0"/>
            <a:chExt cx="2087991" cy="863252"/>
          </a:xfrm>
          <a:solidFill>
            <a:srgbClr val="168CD7"/>
          </a:solidFill>
        </p:grpSpPr>
        <p:sp>
          <p:nvSpPr>
            <p:cNvPr id="41" name="Rounded Rectangle 21">
              <a:extLst>
                <a:ext uri="{FF2B5EF4-FFF2-40B4-BE49-F238E27FC236}">
                  <a16:creationId xmlns:a16="http://schemas.microsoft.com/office/drawing/2014/main" id="{68550564-C5E4-483B-9A29-A6B496843E4D}"/>
                </a:ext>
              </a:extLst>
            </p:cNvPr>
            <p:cNvSpPr/>
            <p:nvPr/>
          </p:nvSpPr>
          <p:spPr>
            <a:xfrm>
              <a:off x="580750" y="0"/>
              <a:ext cx="2087991" cy="863252"/>
            </a:xfrm>
            <a:prstGeom prst="roundRect">
              <a:avLst>
                <a:gd name="adj" fmla="val 10000"/>
              </a:avLst>
            </a:prstGeom>
            <a:grp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42" name="Rounded Rectangle 4">
              <a:extLst>
                <a:ext uri="{FF2B5EF4-FFF2-40B4-BE49-F238E27FC236}">
                  <a16:creationId xmlns:a16="http://schemas.microsoft.com/office/drawing/2014/main" id="{398AD05D-B589-42EB-94D2-4F8B9CDE057C}"/>
                </a:ext>
              </a:extLst>
            </p:cNvPr>
            <p:cNvSpPr/>
            <p:nvPr/>
          </p:nvSpPr>
          <p:spPr>
            <a:xfrm>
              <a:off x="631318" y="10526"/>
              <a:ext cx="1977395" cy="812684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BA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7. Procjena rizika</a:t>
              </a:r>
            </a:p>
            <a:p>
              <a:pPr marL="171450" marR="0" lvl="0" indent="-1714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B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Analiza osjetljivosti</a:t>
              </a:r>
            </a:p>
            <a:p>
              <a:pPr marL="171450" marR="0" lvl="0" indent="-1714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B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Kvalitativna procjena rizika</a:t>
              </a:r>
            </a:p>
            <a:p>
              <a:pPr marL="171450" marR="0" lvl="0" indent="-1714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BA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Analiza vjerojatnosti</a:t>
              </a:r>
            </a:p>
          </p:txBody>
        </p:sp>
      </p:grpSp>
      <p:sp>
        <p:nvSpPr>
          <p:cNvPr id="43" name="Down Arrow 23">
            <a:extLst>
              <a:ext uri="{FF2B5EF4-FFF2-40B4-BE49-F238E27FC236}">
                <a16:creationId xmlns:a16="http://schemas.microsoft.com/office/drawing/2014/main" id="{EEFF2655-72F8-45D4-93A7-ECFDB075DC2F}"/>
              </a:ext>
            </a:extLst>
          </p:cNvPr>
          <p:cNvSpPr/>
          <p:nvPr/>
        </p:nvSpPr>
        <p:spPr bwMode="auto">
          <a:xfrm>
            <a:off x="3681253" y="2171892"/>
            <a:ext cx="360040" cy="243059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B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" name="Down Arrow 24">
            <a:extLst>
              <a:ext uri="{FF2B5EF4-FFF2-40B4-BE49-F238E27FC236}">
                <a16:creationId xmlns:a16="http://schemas.microsoft.com/office/drawing/2014/main" id="{20F5850B-8FEE-42CD-8908-30F696B28F8E}"/>
              </a:ext>
            </a:extLst>
          </p:cNvPr>
          <p:cNvSpPr/>
          <p:nvPr/>
        </p:nvSpPr>
        <p:spPr bwMode="auto">
          <a:xfrm>
            <a:off x="6839346" y="2159954"/>
            <a:ext cx="360040" cy="237684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B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" name="Down Arrow 25">
            <a:extLst>
              <a:ext uri="{FF2B5EF4-FFF2-40B4-BE49-F238E27FC236}">
                <a16:creationId xmlns:a16="http://schemas.microsoft.com/office/drawing/2014/main" id="{FFF8E38E-9087-4814-B6ED-1DC8C6C77EA1}"/>
              </a:ext>
            </a:extLst>
          </p:cNvPr>
          <p:cNvSpPr/>
          <p:nvPr/>
        </p:nvSpPr>
        <p:spPr bwMode="auto">
          <a:xfrm>
            <a:off x="6824173" y="3274191"/>
            <a:ext cx="360040" cy="225818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B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" name="Down Arrow 26">
            <a:extLst>
              <a:ext uri="{FF2B5EF4-FFF2-40B4-BE49-F238E27FC236}">
                <a16:creationId xmlns:a16="http://schemas.microsoft.com/office/drawing/2014/main" id="{7633258D-BF36-4E90-9655-A2517D656C31}"/>
              </a:ext>
            </a:extLst>
          </p:cNvPr>
          <p:cNvSpPr/>
          <p:nvPr/>
        </p:nvSpPr>
        <p:spPr bwMode="auto">
          <a:xfrm>
            <a:off x="5710478" y="4692914"/>
            <a:ext cx="360040" cy="249269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B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" name="Down Arrow 27">
            <a:extLst>
              <a:ext uri="{FF2B5EF4-FFF2-40B4-BE49-F238E27FC236}">
                <a16:creationId xmlns:a16="http://schemas.microsoft.com/office/drawing/2014/main" id="{00AC25DA-B469-4EDC-B6A6-442A2503426B}"/>
              </a:ext>
            </a:extLst>
          </p:cNvPr>
          <p:cNvSpPr/>
          <p:nvPr/>
        </p:nvSpPr>
        <p:spPr bwMode="auto">
          <a:xfrm>
            <a:off x="8032179" y="4676962"/>
            <a:ext cx="360040" cy="249269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B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Down Arrow 28">
            <a:extLst>
              <a:ext uri="{FF2B5EF4-FFF2-40B4-BE49-F238E27FC236}">
                <a16:creationId xmlns:a16="http://schemas.microsoft.com/office/drawing/2014/main" id="{107225C0-FD28-4DC6-A938-4714CF5F477E}"/>
              </a:ext>
            </a:extLst>
          </p:cNvPr>
          <p:cNvSpPr/>
          <p:nvPr/>
        </p:nvSpPr>
        <p:spPr bwMode="auto">
          <a:xfrm>
            <a:off x="8032178" y="5622246"/>
            <a:ext cx="360040" cy="257128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B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42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15" y="2647935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Procjena rizika</a:t>
            </a:r>
            <a:endParaRPr lang="en-US" sz="40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Procjena rizika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hr-HR" sz="2800" b="1" dirty="0"/>
              <a:t>Projekt = bankomat </a:t>
            </a:r>
            <a:r>
              <a:rPr lang="hr-HR" dirty="0"/>
              <a:t>(koji ne radi uvijek.. i ne daje uvijek precizan iznos)</a:t>
            </a:r>
          </a:p>
          <a:p>
            <a:pPr marL="457200" lvl="1" indent="0">
              <a:buNone/>
            </a:pPr>
            <a:endParaRPr lang="hr-HR" dirty="0"/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dirty="0"/>
              <a:t>		 	       Kako bi saznali što će se dogoditi s pokazateljima </a:t>
            </a:r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dirty="0"/>
              <a:t>				isplativosti projekta ako ne bude davao očekivane priljeve			    i odljeve sredstava radimo </a:t>
            </a:r>
            <a:r>
              <a:rPr lang="hr-HR" b="1" u="sng" dirty="0"/>
              <a:t>analizu procjene rizika</a:t>
            </a:r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409C76-59E8-4373-889C-9C979A2176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609"/>
          <a:stretch/>
        </p:blipFill>
        <p:spPr>
          <a:xfrm>
            <a:off x="249040" y="1647542"/>
            <a:ext cx="3554003" cy="35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0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Procjena rizika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C81B5D6-13DC-4A57-B2CB-294C8CFF33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5657673"/>
              </p:ext>
            </p:extLst>
          </p:nvPr>
        </p:nvGraphicFramePr>
        <p:xfrm>
          <a:off x="2152089" y="1254226"/>
          <a:ext cx="8176277" cy="548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3988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Procjena rizika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09CAAE-F8F8-41E5-8590-DDDFDDA980D4}"/>
              </a:ext>
            </a:extLst>
          </p:cNvPr>
          <p:cNvSpPr/>
          <p:nvPr/>
        </p:nvSpPr>
        <p:spPr>
          <a:xfrm>
            <a:off x="544285" y="1162050"/>
            <a:ext cx="112286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hr-HR" sz="2400" b="1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1. Analiza osjetljivosti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Sastoji se od nekoliko koraka: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Identifikacija mogućih kritičnih varijabli (investicijski troškovi, operativni prihodi i troškovi, ljudski resursi, rokovi izgradnje…)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Izbor kritičnih varijabli i testiranje osjetljivosti ključnih financijskih pokazatelja (NPV, IRR) na promjenu početnih vrijednosti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r-HR" sz="1400" b="1" dirty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10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Procjena rizika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09CAAE-F8F8-41E5-8590-DDDFDDA980D4}"/>
              </a:ext>
            </a:extLst>
          </p:cNvPr>
          <p:cNvSpPr/>
          <p:nvPr/>
        </p:nvSpPr>
        <p:spPr>
          <a:xfrm>
            <a:off x="544285" y="1162050"/>
            <a:ext cx="1122863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buAutoNum type="arabicPeriod"/>
            </a:pPr>
            <a:r>
              <a:rPr lang="hr-HR" sz="2400" b="1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Analiza osjetljivosti – odabir ključnih varijabli</a:t>
            </a:r>
          </a:p>
          <a:p>
            <a:pPr marL="457200" lvl="0" indent="-457200">
              <a:spcBef>
                <a:spcPts val="600"/>
              </a:spcBef>
              <a:buAutoNum type="arabicPeriod"/>
            </a:pPr>
            <a:endParaRPr lang="hr-HR" sz="2400" b="1" dirty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999B9E-436F-4DCF-B162-48D342AD8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473071"/>
              </p:ext>
            </p:extLst>
          </p:nvPr>
        </p:nvGraphicFramePr>
        <p:xfrm>
          <a:off x="677067" y="1811331"/>
          <a:ext cx="11131756" cy="3892993"/>
        </p:xfrm>
        <a:graphic>
          <a:graphicData uri="http://schemas.openxmlformats.org/drawingml/2006/table">
            <a:tbl>
              <a:tblPr/>
              <a:tblGrid>
                <a:gridCol w="2214179">
                  <a:extLst>
                    <a:ext uri="{9D8B030D-6E8A-4147-A177-3AD203B41FA5}">
                      <a16:colId xmlns:a16="http://schemas.microsoft.com/office/drawing/2014/main" val="81269393"/>
                    </a:ext>
                  </a:extLst>
                </a:gridCol>
                <a:gridCol w="8917577">
                  <a:extLst>
                    <a:ext uri="{9D8B030D-6E8A-4147-A177-3AD203B41FA5}">
                      <a16:colId xmlns:a16="http://schemas.microsoft.com/office/drawing/2014/main" val="2871951947"/>
                    </a:ext>
                  </a:extLst>
                </a:gridCol>
              </a:tblGrid>
              <a:tr h="4334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KATEGORIJA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PRIMJERI VARIJABLI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714789"/>
                  </a:ext>
                </a:extLst>
              </a:tr>
              <a:tr h="5413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Cijene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Stopa inflacije, stopa rasta realnih plaća, cijena energije, promjene u cijenama dobara i usluga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678815"/>
                  </a:ext>
                </a:extLst>
              </a:tr>
              <a:tr h="509148">
                <a:tc>
                  <a:txBody>
                    <a:bodyPr/>
                    <a:lstStyle/>
                    <a:p>
                      <a:pPr algn="l" fontAlgn="ctr"/>
                      <a:r>
                        <a:rPr lang="hr-H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Potražnja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Obujam prometa (broj korisnika/kupaca), tržišna kretanja i trendovi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086183"/>
                  </a:ext>
                </a:extLst>
              </a:tr>
              <a:tr h="5695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Investicijski troškovi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Trajanje izgradnje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penalizacija zbog </a:t>
                      </a:r>
                      <a:r>
                        <a:rPr lang="hr-H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kašnjenja u realizaciji), trošak rada, produktivnost po satu, trošak zemljišta, transporta, trošak najma, korisni vijek opreme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dob</a:t>
                      </a:r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430223"/>
                  </a:ext>
                </a:extLst>
              </a:tr>
              <a:tr h="6021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Operativni troškovi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Cijena korištenih dobara i usluga, trošak plaća po satu, cijena el. energije, plina i drugih goriva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358833"/>
                  </a:ext>
                </a:extLst>
              </a:tr>
              <a:tr h="5290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Operativni prihodi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Tarife, prodajna cijena proizvoda/usluga, materijala i sl.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652458"/>
                  </a:ext>
                </a:extLst>
              </a:tr>
              <a:tr h="5640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Produktivnost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Drugačija razina učinkovitosti sustava grijanja od očekivane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453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5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Procjena rizika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09CAAE-F8F8-41E5-8590-DDDFDDA980D4}"/>
              </a:ext>
            </a:extLst>
          </p:cNvPr>
          <p:cNvSpPr/>
          <p:nvPr/>
        </p:nvSpPr>
        <p:spPr>
          <a:xfrm>
            <a:off x="544285" y="1162050"/>
            <a:ext cx="1122863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buAutoNum type="arabicPeriod"/>
            </a:pPr>
            <a:r>
              <a:rPr lang="hr-HR" sz="2400" b="1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Analiza osjetljivosti – testiranje osjetljivosti ključnih varijabli</a:t>
            </a:r>
          </a:p>
          <a:p>
            <a:pPr marL="457200" lvl="0" indent="-457200">
              <a:spcBef>
                <a:spcPts val="600"/>
              </a:spcBef>
              <a:buAutoNum type="arabicPeriod"/>
            </a:pPr>
            <a:endParaRPr lang="hr-HR" sz="2400" b="1" dirty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EBB660-A581-4D1B-A9CD-E8ABA48DF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07804"/>
              </p:ext>
            </p:extLst>
          </p:nvPr>
        </p:nvGraphicFramePr>
        <p:xfrm>
          <a:off x="669310" y="1583541"/>
          <a:ext cx="10474193" cy="4655886"/>
        </p:xfrm>
        <a:graphic>
          <a:graphicData uri="http://schemas.openxmlformats.org/drawingml/2006/table">
            <a:tbl>
              <a:tblPr firstRow="1" firstCol="1" bandRow="1"/>
              <a:tblGrid>
                <a:gridCol w="1466559">
                  <a:extLst>
                    <a:ext uri="{9D8B030D-6E8A-4147-A177-3AD203B41FA5}">
                      <a16:colId xmlns:a16="http://schemas.microsoft.com/office/drawing/2014/main" val="1317004447"/>
                    </a:ext>
                  </a:extLst>
                </a:gridCol>
                <a:gridCol w="1466559">
                  <a:extLst>
                    <a:ext uri="{9D8B030D-6E8A-4147-A177-3AD203B41FA5}">
                      <a16:colId xmlns:a16="http://schemas.microsoft.com/office/drawing/2014/main" val="4021950968"/>
                    </a:ext>
                  </a:extLst>
                </a:gridCol>
                <a:gridCol w="1466559">
                  <a:extLst>
                    <a:ext uri="{9D8B030D-6E8A-4147-A177-3AD203B41FA5}">
                      <a16:colId xmlns:a16="http://schemas.microsoft.com/office/drawing/2014/main" val="1073129649"/>
                    </a:ext>
                  </a:extLst>
                </a:gridCol>
                <a:gridCol w="1466559">
                  <a:extLst>
                    <a:ext uri="{9D8B030D-6E8A-4147-A177-3AD203B41FA5}">
                      <a16:colId xmlns:a16="http://schemas.microsoft.com/office/drawing/2014/main" val="3998973957"/>
                    </a:ext>
                  </a:extLst>
                </a:gridCol>
                <a:gridCol w="1466559">
                  <a:extLst>
                    <a:ext uri="{9D8B030D-6E8A-4147-A177-3AD203B41FA5}">
                      <a16:colId xmlns:a16="http://schemas.microsoft.com/office/drawing/2014/main" val="706286754"/>
                    </a:ext>
                  </a:extLst>
                </a:gridCol>
                <a:gridCol w="1466559">
                  <a:extLst>
                    <a:ext uri="{9D8B030D-6E8A-4147-A177-3AD203B41FA5}">
                      <a16:colId xmlns:a16="http://schemas.microsoft.com/office/drawing/2014/main" val="2916228086"/>
                    </a:ext>
                  </a:extLst>
                </a:gridCol>
                <a:gridCol w="1466559">
                  <a:extLst>
                    <a:ext uri="{9D8B030D-6E8A-4147-A177-3AD203B41FA5}">
                      <a16:colId xmlns:a16="http://schemas.microsoft.com/office/drawing/2014/main" val="25599180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71929290"/>
                    </a:ext>
                  </a:extLst>
                </a:gridCol>
              </a:tblGrid>
              <a:tr h="368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Povećanje / smanjenje investicije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Financijski trošak investicije 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FNPV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FIRR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Ekonomski trošak investicije 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ENPV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EIRR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00430" marR="21526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144923"/>
                  </a:ext>
                </a:extLst>
              </a:tr>
              <a:tr h="27403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-20%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53.138.400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-9.929.054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-1,1%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35.687.160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90.111.522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19,3%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430" marR="21526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924155"/>
                  </a:ext>
                </a:extLst>
              </a:tr>
              <a:tr h="27403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66.423.000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-23.213.654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0,2%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44.608.950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84.552.261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14,4%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430" marR="21526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71999"/>
                  </a:ext>
                </a:extLst>
              </a:tr>
              <a:tr h="27403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79.707.600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-36.498.254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-4,9%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53.530.740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78.993.000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11,1%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430" marR="21526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709106"/>
                  </a:ext>
                </a:extLst>
              </a:tr>
              <a:tr h="159438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73275133"/>
                  </a:ext>
                </a:extLst>
              </a:tr>
              <a:tr h="440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Promjena prihoda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Neto financijski prihodi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FNPV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FIRR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Neto ekonomski prihodi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ENPV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EIRR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00430" marR="21526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522983"/>
                  </a:ext>
                </a:extLst>
              </a:tr>
              <a:tr h="27403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-20%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9.528.660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-58.819.356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-49,0%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13.043.680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43.913.990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7,4%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430" marR="21526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802035"/>
                  </a:ext>
                </a:extLst>
              </a:tr>
              <a:tr h="27403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11.910.825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-23.213.654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0,2%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16.304.600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84.552.261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14,4%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430" marR="21526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169596"/>
                  </a:ext>
                </a:extLst>
              </a:tr>
              <a:tr h="27403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14.292.990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12.392.047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5,8%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19.565.520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125.190.532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21,4%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430" marR="21526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112575"/>
                  </a:ext>
                </a:extLst>
              </a:tr>
              <a:tr h="161104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73420442"/>
                  </a:ext>
                </a:extLst>
              </a:tr>
              <a:tr h="440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Promjena troškova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Neto financijski troškovi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FNPV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FIRR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Neto ekonomski troškovi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ENPV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EIRR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00430" marR="21526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944302"/>
                  </a:ext>
                </a:extLst>
              </a:tr>
              <a:tr h="27403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-20%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7.107.367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-21.505.153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0,4%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5.831.568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102.720.819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17,5%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430" marR="21526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685320"/>
                  </a:ext>
                </a:extLst>
              </a:tr>
              <a:tr h="27403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8.884.208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-23.213.654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0,2%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7.289.460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84.552.261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14,4%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430" marR="21526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127982"/>
                  </a:ext>
                </a:extLst>
              </a:tr>
              <a:tr h="27403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10.661.050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-52.073.775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-5,5%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8.747.352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66.383.703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11,3%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147" marR="68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430" marR="21526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203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37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Vrste analiza i studija - </a:t>
            </a:r>
            <a:r>
              <a:rPr lang="pl-PL" sz="4000" b="1" dirty="0"/>
              <a:t>Koje su razlike između ovih studija?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hr-HR" sz="2600" b="1" dirty="0">
                <a:solidFill>
                  <a:schemeClr val="accent5">
                    <a:lumMod val="50000"/>
                  </a:schemeClr>
                </a:solidFill>
              </a:rPr>
              <a:t>Analiza troškova i koristi (engl. </a:t>
            </a:r>
            <a:r>
              <a:rPr lang="hr-HR" sz="2600" b="1" dirty="0" err="1">
                <a:solidFill>
                  <a:schemeClr val="accent5">
                    <a:lumMod val="50000"/>
                  </a:schemeClr>
                </a:solidFill>
              </a:rPr>
              <a:t>Cost</a:t>
            </a:r>
            <a:r>
              <a:rPr lang="hr-HR" sz="2600" b="1" dirty="0">
                <a:solidFill>
                  <a:schemeClr val="accent5">
                    <a:lumMod val="50000"/>
                  </a:schemeClr>
                </a:solidFill>
              </a:rPr>
              <a:t>-Benefit </a:t>
            </a:r>
            <a:r>
              <a:rPr lang="hr-HR" sz="2600" b="1" dirty="0" err="1">
                <a:solidFill>
                  <a:schemeClr val="accent5">
                    <a:lumMod val="50000"/>
                  </a:schemeClr>
                </a:solidFill>
              </a:rPr>
              <a:t>Analysis</a:t>
            </a:r>
            <a:r>
              <a:rPr lang="hr-HR" sz="2600" b="1" dirty="0">
                <a:solidFill>
                  <a:schemeClr val="accent5">
                    <a:lumMod val="50000"/>
                  </a:schemeClr>
                </a:solidFill>
              </a:rPr>
              <a:t> (CBA)) </a:t>
            </a:r>
          </a:p>
          <a:p>
            <a:pPr lvl="1">
              <a:lnSpc>
                <a:spcPct val="100000"/>
              </a:lnSpc>
            </a:pPr>
            <a:r>
              <a:rPr lang="hr-HR" sz="2200" dirty="0"/>
              <a:t>Nije samostalan dokument već je obično segment studije izvodljivosti</a:t>
            </a:r>
          </a:p>
          <a:p>
            <a:pPr lvl="1">
              <a:lnSpc>
                <a:spcPct val="100000"/>
              </a:lnSpc>
            </a:pPr>
            <a:r>
              <a:rPr lang="hr-HR" sz="2200" dirty="0"/>
              <a:t>CBA analiza se sastoji od financijske i ekonomske analize troškova i koristi – znatno kompleksnija od analiza u investicijskoj studiji</a:t>
            </a:r>
          </a:p>
          <a:p>
            <a:pPr lvl="1">
              <a:lnSpc>
                <a:spcPct val="100000"/>
              </a:lnSpc>
            </a:pPr>
            <a:r>
              <a:rPr lang="hr-HR" sz="2200" dirty="0"/>
              <a:t>Analiza daje odgovor na pitanja: donosi li projekt više koristi ili štete za društvenu zajednicu i je li dugoročno financijski održiv?</a:t>
            </a:r>
          </a:p>
          <a:p>
            <a:pPr lvl="1">
              <a:lnSpc>
                <a:spcPct val="100000"/>
              </a:lnSpc>
            </a:pPr>
            <a:r>
              <a:rPr lang="hr-HR" sz="2200" dirty="0"/>
              <a:t>Koristi se kao podloga za odlučivanje o pokretanju velikih projekata (iznad 50 </a:t>
            </a:r>
            <a:r>
              <a:rPr lang="hr-HR" sz="2200" dirty="0" err="1"/>
              <a:t>mil</a:t>
            </a:r>
            <a:r>
              <a:rPr lang="hr-HR" sz="2200" dirty="0"/>
              <a:t>. eura) koji se sufinanciraju javnim/EU bespovratnim sredstvima</a:t>
            </a:r>
          </a:p>
          <a:p>
            <a:pPr lvl="1">
              <a:lnSpc>
                <a:spcPct val="100000"/>
              </a:lnSpc>
            </a:pPr>
            <a:r>
              <a:rPr lang="hr-HR" sz="2200" dirty="0"/>
              <a:t>Izrađuje se prema zadanoj EU metodologiji (Vodič za izradu CBA analize)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endParaRPr lang="hr-HR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endParaRPr lang="hr-HR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endParaRPr lang="hr-HR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1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Procjena rizika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09CAAE-F8F8-41E5-8590-DDDFDDA980D4}"/>
              </a:ext>
            </a:extLst>
          </p:cNvPr>
          <p:cNvSpPr/>
          <p:nvPr/>
        </p:nvSpPr>
        <p:spPr>
          <a:xfrm>
            <a:off x="544285" y="1162050"/>
            <a:ext cx="112286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hr-HR" sz="2400" b="1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2. Analiza scenarija </a:t>
            </a:r>
            <a:r>
              <a:rPr lang="hr-HR" sz="240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je specifična metoda analize osjetljivosti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cs typeface="Calibri" pitchFamily="34" charset="0"/>
              </a:rPr>
              <a:t>Analizira kombinirani utjecaj određenog seta vrijednosti kritičnih varijabli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cs typeface="Calibri" pitchFamily="34" charset="0"/>
              </a:rPr>
              <a:t>Osnovni, optimistični i pesimistični scenarij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20AD3AD-6D71-4FBE-BCD8-E25935F2E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143968"/>
              </p:ext>
            </p:extLst>
          </p:nvPr>
        </p:nvGraphicFramePr>
        <p:xfrm>
          <a:off x="1155700" y="2708631"/>
          <a:ext cx="9345771" cy="3421754"/>
        </p:xfrm>
        <a:graphic>
          <a:graphicData uri="http://schemas.openxmlformats.org/drawingml/2006/table">
            <a:tbl>
              <a:tblPr firstRow="1" firstCol="1" bandRow="1"/>
              <a:tblGrid>
                <a:gridCol w="2982667">
                  <a:extLst>
                    <a:ext uri="{9D8B030D-6E8A-4147-A177-3AD203B41FA5}">
                      <a16:colId xmlns:a16="http://schemas.microsoft.com/office/drawing/2014/main" val="3867456029"/>
                    </a:ext>
                  </a:extLst>
                </a:gridCol>
                <a:gridCol w="2651309">
                  <a:extLst>
                    <a:ext uri="{9D8B030D-6E8A-4147-A177-3AD203B41FA5}">
                      <a16:colId xmlns:a16="http://schemas.microsoft.com/office/drawing/2014/main" val="2629224590"/>
                    </a:ext>
                  </a:extLst>
                </a:gridCol>
                <a:gridCol w="1237265">
                  <a:extLst>
                    <a:ext uri="{9D8B030D-6E8A-4147-A177-3AD203B41FA5}">
                      <a16:colId xmlns:a16="http://schemas.microsoft.com/office/drawing/2014/main" val="4197589943"/>
                    </a:ext>
                  </a:extLst>
                </a:gridCol>
                <a:gridCol w="1237265">
                  <a:extLst>
                    <a:ext uri="{9D8B030D-6E8A-4147-A177-3AD203B41FA5}">
                      <a16:colId xmlns:a16="http://schemas.microsoft.com/office/drawing/2014/main" val="2675051705"/>
                    </a:ext>
                  </a:extLst>
                </a:gridCol>
                <a:gridCol w="1237265">
                  <a:extLst>
                    <a:ext uri="{9D8B030D-6E8A-4147-A177-3AD203B41FA5}">
                      <a16:colId xmlns:a16="http://schemas.microsoft.com/office/drawing/2014/main" val="2842690913"/>
                    </a:ext>
                  </a:extLst>
                </a:gridCol>
              </a:tblGrid>
              <a:tr h="74255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Najgori scenarij: </a:t>
                      </a:r>
                      <a:r>
                        <a:rPr lang="hr-H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Povećanje troškova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20% </a:t>
                      </a:r>
                      <a:r>
                        <a:rPr lang="hr-H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smanjenje ekonomskih prihoda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003080"/>
                  </a:ext>
                </a:extLst>
              </a:tr>
              <a:tr h="371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Ekonomski troškovi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Ekonomske koristi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ENPV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EIRR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B/C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146609"/>
                  </a:ext>
                </a:extLst>
              </a:tr>
              <a:tr h="371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8.747.352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13.922.435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54.865.220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903105"/>
                  </a:ext>
                </a:extLst>
              </a:tr>
              <a:tr h="436703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944769"/>
                  </a:ext>
                </a:extLst>
              </a:tr>
              <a:tr h="74255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Najbolji scenarij</a:t>
                      </a:r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hr-H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Smanjenje troškova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20% </a:t>
                      </a:r>
                      <a:r>
                        <a:rPr lang="hr-H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povećanje ekonomskih prihoda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014575"/>
                  </a:ext>
                </a:extLst>
              </a:tr>
              <a:tr h="371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Ekonomski troškovi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Ekonomske koristi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ENPV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EIRR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B/C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026680"/>
                  </a:ext>
                </a:extLst>
              </a:tr>
              <a:tr h="3861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5.831.568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18.686.765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114.239.302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588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1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Procjena rizika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09CAAE-F8F8-41E5-8590-DDDFDDA980D4}"/>
              </a:ext>
            </a:extLst>
          </p:cNvPr>
          <p:cNvSpPr/>
          <p:nvPr/>
        </p:nvSpPr>
        <p:spPr>
          <a:xfrm>
            <a:off x="544285" y="1162050"/>
            <a:ext cx="112286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hr-HR" sz="2400" b="1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3. Kvalitativna analiza rizika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Sastoji se od tri faze: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Identifikacije rizičnih varijabli: svaki rizik je potrebno tekstualno opisati i svrstati u kategoriju (tehnički, financijski, zakonodavni, pravni, organizacijski)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cs typeface="Calibri" pitchFamily="34" charset="0"/>
              </a:rPr>
              <a:t>Ocjene učinka na uspjeh projekta: malen/srednji/velik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cs typeface="Calibri" pitchFamily="34" charset="0"/>
              </a:rPr>
              <a:t>Procjene vjerojatnosti pojave: malen/srednji/velik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r-HR" sz="2200" dirty="0">
              <a:solidFill>
                <a:prstClr val="black"/>
              </a:solidFill>
              <a:cs typeface="Calibri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r-HR" sz="1400" b="1" dirty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Procjena rizika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09CAAE-F8F8-41E5-8590-DDDFDDA980D4}"/>
              </a:ext>
            </a:extLst>
          </p:cNvPr>
          <p:cNvSpPr/>
          <p:nvPr/>
        </p:nvSpPr>
        <p:spPr>
          <a:xfrm>
            <a:off x="544285" y="1162050"/>
            <a:ext cx="1122863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hr-HR" sz="2400" b="1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3. Kvalitativna analiza rizika</a:t>
            </a:r>
            <a:endParaRPr lang="hr-HR" sz="2200" dirty="0">
              <a:solidFill>
                <a:prstClr val="black"/>
              </a:solidFill>
              <a:cs typeface="Calibri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r-HR" sz="1400" b="1" dirty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FEF632-4D7F-47FF-91FA-5D1AF1BA9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31340"/>
              </p:ext>
            </p:extLst>
          </p:nvPr>
        </p:nvGraphicFramePr>
        <p:xfrm>
          <a:off x="659872" y="1585830"/>
          <a:ext cx="10378917" cy="5135488"/>
        </p:xfrm>
        <a:graphic>
          <a:graphicData uri="http://schemas.openxmlformats.org/drawingml/2006/table">
            <a:tbl>
              <a:tblPr firstRow="1" firstCol="1" bandRow="1"/>
              <a:tblGrid>
                <a:gridCol w="806656">
                  <a:extLst>
                    <a:ext uri="{9D8B030D-6E8A-4147-A177-3AD203B41FA5}">
                      <a16:colId xmlns:a16="http://schemas.microsoft.com/office/drawing/2014/main" val="3739681020"/>
                    </a:ext>
                  </a:extLst>
                </a:gridCol>
                <a:gridCol w="5123808">
                  <a:extLst>
                    <a:ext uri="{9D8B030D-6E8A-4147-A177-3AD203B41FA5}">
                      <a16:colId xmlns:a16="http://schemas.microsoft.com/office/drawing/2014/main" val="1918638729"/>
                    </a:ext>
                  </a:extLst>
                </a:gridCol>
                <a:gridCol w="1486437">
                  <a:extLst>
                    <a:ext uri="{9D8B030D-6E8A-4147-A177-3AD203B41FA5}">
                      <a16:colId xmlns:a16="http://schemas.microsoft.com/office/drawing/2014/main" val="4264815139"/>
                    </a:ext>
                  </a:extLst>
                </a:gridCol>
                <a:gridCol w="1481008">
                  <a:extLst>
                    <a:ext uri="{9D8B030D-6E8A-4147-A177-3AD203B41FA5}">
                      <a16:colId xmlns:a16="http://schemas.microsoft.com/office/drawing/2014/main" val="3181543881"/>
                    </a:ext>
                  </a:extLst>
                </a:gridCol>
                <a:gridCol w="1481008">
                  <a:extLst>
                    <a:ext uri="{9D8B030D-6E8A-4147-A177-3AD203B41FA5}">
                      <a16:colId xmlns:a16="http://schemas.microsoft.com/office/drawing/2014/main" val="2072032224"/>
                    </a:ext>
                  </a:extLst>
                </a:gridCol>
              </a:tblGrid>
              <a:tr h="2522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Oznaka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Rizični događaj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Vjerojatnost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Učinak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Ocjena rizika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207987"/>
                  </a:ext>
                </a:extLst>
              </a:tr>
              <a:tr h="252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Rizik nedovoljne potražnje od strane potencijalnih korisnika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2 - umjerena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3 - visok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103712"/>
                  </a:ext>
                </a:extLst>
              </a:tr>
              <a:tr h="2005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Rast broja korisnika s individualnim sustavima grijanja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2 - visoka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2 - umjeren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846833"/>
                  </a:ext>
                </a:extLst>
              </a:tr>
              <a:tr h="252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Nedovoljno iskustvo u projektiranju OIE sustava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2 - umjerena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3 - visok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50361"/>
                  </a:ext>
                </a:extLst>
              </a:tr>
              <a:tr h="2005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Oscilacija cijena energetske opreme na tržištu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1 - malena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2 - umjeren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560314"/>
                  </a:ext>
                </a:extLst>
              </a:tr>
              <a:tr h="2005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Upitan životni vijek energetske opreme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1 - malena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1 - malen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823703"/>
                  </a:ext>
                </a:extLst>
              </a:tr>
              <a:tr h="252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Kašnjenje s izradom glavnog projekta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2 - umjerena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2 - umjeren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759749"/>
                  </a:ext>
                </a:extLst>
              </a:tr>
              <a:tr h="252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Dugo vrijeme potrebno za ishođenje potrebnih dozvola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2 - umjerena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3 - visok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837303"/>
                  </a:ext>
                </a:extLst>
              </a:tr>
              <a:tr h="252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Dugo vrijeme izgradnje i provedbe građevinskih radova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2 - umjerena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3 - visok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306501"/>
                  </a:ext>
                </a:extLst>
              </a:tr>
              <a:tr h="252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Nepovoljni meteorološki uvjeti za vrijeme gradnje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1 - malena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1 - malen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82040"/>
                  </a:ext>
                </a:extLst>
              </a:tr>
              <a:tr h="252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Nedovoljno stručno i odgovorno rukovodstvo projekta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1 - malena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2 - umjeren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821208"/>
                  </a:ext>
                </a:extLst>
              </a:tr>
              <a:tr h="2005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Nedovoljan broj stručnjaka u provedbenom timu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1 - malena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2 - umjeren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125969"/>
                  </a:ext>
                </a:extLst>
              </a:tr>
              <a:tr h="252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Nedostatna kvalificiranost i motiviranost zaposlenog osoblja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1 - malena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2 - umjeren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293499"/>
                  </a:ext>
                </a:extLst>
              </a:tr>
              <a:tr h="2005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Velika fluktuacija osoblja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3 - visoka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1 - malen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242617"/>
                  </a:ext>
                </a:extLst>
              </a:tr>
              <a:tr h="2005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Nedovoljna edukacija i trening zaposlenih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1 - malena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2 - umjeren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651105"/>
                  </a:ext>
                </a:extLst>
              </a:tr>
              <a:tr h="252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Nedovoljna operativnost Upravljačke strukture projekta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1 - malena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3 - visok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154246"/>
                  </a:ext>
                </a:extLst>
              </a:tr>
              <a:tr h="2005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Slaba koordinacija ukupnih aktivnosti na projektu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1 - malena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3 - visok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058363"/>
                  </a:ext>
                </a:extLst>
              </a:tr>
              <a:tr h="252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Nemogućnost osiguranja financiranja investicijskih troškova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3 - visoka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3 - visok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371940"/>
                  </a:ext>
                </a:extLst>
              </a:tr>
              <a:tr h="2005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Prekoračenje investicijskih troškova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1 - malena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2 - umjeren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505543"/>
                  </a:ext>
                </a:extLst>
              </a:tr>
              <a:tr h="252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Viši operativni troškovi od planiranog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2 - umjerena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2 - umjeren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358772"/>
                  </a:ext>
                </a:extLst>
              </a:tr>
              <a:tr h="252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Pad kupovne moći korisnika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2 - umjerena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1 - malen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174933"/>
                  </a:ext>
                </a:extLst>
              </a:tr>
              <a:tr h="252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Zakonodavne promjene u energetskom sustavu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2 - umjerena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2 - umjeren</a:t>
                      </a: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82" marR="476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03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0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Procjena rizika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09CAAE-F8F8-41E5-8590-DDDFDDA980D4}"/>
              </a:ext>
            </a:extLst>
          </p:cNvPr>
          <p:cNvSpPr/>
          <p:nvPr/>
        </p:nvSpPr>
        <p:spPr>
          <a:xfrm>
            <a:off x="544285" y="1162050"/>
            <a:ext cx="1122863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hr-HR" sz="2400" b="1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3. Kvalitativna analiza rizika</a:t>
            </a:r>
            <a:endParaRPr lang="hr-HR" sz="2200" dirty="0">
              <a:solidFill>
                <a:prstClr val="black"/>
              </a:solidFill>
              <a:cs typeface="Calibri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r-HR" sz="1400" b="1" dirty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BF3A72-C735-4189-A7D4-1EA059396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481572"/>
              </p:ext>
            </p:extLst>
          </p:nvPr>
        </p:nvGraphicFramePr>
        <p:xfrm>
          <a:off x="2595154" y="1987727"/>
          <a:ext cx="6557557" cy="4421782"/>
        </p:xfrm>
        <a:graphic>
          <a:graphicData uri="http://schemas.openxmlformats.org/drawingml/2006/table">
            <a:tbl>
              <a:tblPr firstRow="1" firstCol="1" bandRow="1"/>
              <a:tblGrid>
                <a:gridCol w="1284480">
                  <a:extLst>
                    <a:ext uri="{9D8B030D-6E8A-4147-A177-3AD203B41FA5}">
                      <a16:colId xmlns:a16="http://schemas.microsoft.com/office/drawing/2014/main" val="628653564"/>
                    </a:ext>
                  </a:extLst>
                </a:gridCol>
                <a:gridCol w="1284480">
                  <a:extLst>
                    <a:ext uri="{9D8B030D-6E8A-4147-A177-3AD203B41FA5}">
                      <a16:colId xmlns:a16="http://schemas.microsoft.com/office/drawing/2014/main" val="3987266001"/>
                    </a:ext>
                  </a:extLst>
                </a:gridCol>
                <a:gridCol w="1351542">
                  <a:extLst>
                    <a:ext uri="{9D8B030D-6E8A-4147-A177-3AD203B41FA5}">
                      <a16:colId xmlns:a16="http://schemas.microsoft.com/office/drawing/2014/main" val="3997916920"/>
                    </a:ext>
                  </a:extLst>
                </a:gridCol>
                <a:gridCol w="1351542">
                  <a:extLst>
                    <a:ext uri="{9D8B030D-6E8A-4147-A177-3AD203B41FA5}">
                      <a16:colId xmlns:a16="http://schemas.microsoft.com/office/drawing/2014/main" val="2422762158"/>
                    </a:ext>
                  </a:extLst>
                </a:gridCol>
                <a:gridCol w="1285513">
                  <a:extLst>
                    <a:ext uri="{9D8B030D-6E8A-4147-A177-3AD203B41FA5}">
                      <a16:colId xmlns:a16="http://schemas.microsoft.com/office/drawing/2014/main" val="2015745963"/>
                    </a:ext>
                  </a:extLst>
                </a:gridCol>
              </a:tblGrid>
              <a:tr h="101793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Učinak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br>
                        <a:rPr lang="hr-HR" sz="1600" b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hr-HR" sz="1600" b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Visok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C G 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505932"/>
                  </a:ext>
                </a:extLst>
              </a:tr>
              <a:tr h="10179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br>
                        <a:rPr lang="hr-HR" sz="1600" b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hr-HR" sz="1600" b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Umjeren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 J K L N 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 T V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072816"/>
                  </a:ext>
                </a:extLst>
              </a:tr>
              <a:tr h="10179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br>
                        <a:rPr lang="hr-HR" sz="1600" b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hr-HR" sz="1600" b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Malen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 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288245"/>
                  </a:ext>
                </a:extLst>
              </a:tr>
              <a:tr h="867532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br>
                        <a:rPr lang="hr-HR" sz="1600" b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hr-HR" sz="1600" b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Malena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br>
                        <a:rPr lang="hr-HR" sz="16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hr-HR" sz="16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Umjerena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br>
                        <a:rPr lang="hr-HR" sz="1600" b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hr-HR" sz="1600" b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Visoka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318609"/>
                  </a:ext>
                </a:extLst>
              </a:tr>
              <a:tr h="50043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Vjerojatnost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733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7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Procjena rizika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09CAAE-F8F8-41E5-8590-DDDFDDA980D4}"/>
              </a:ext>
            </a:extLst>
          </p:cNvPr>
          <p:cNvSpPr/>
          <p:nvPr/>
        </p:nvSpPr>
        <p:spPr>
          <a:xfrm>
            <a:off x="544285" y="1162050"/>
            <a:ext cx="1122863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hr-HR" sz="2400" b="1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4. Ublažavanja rizika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Ublažavanje rizika odnosi se na preventivne radnje kojima je cilj sustavno smanjenje izloženosti riziku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Poduzeće treba izraditi plan upravljanja rizicima s mjerama za slučaj da se rizik pojavi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r-HR" sz="2200" dirty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Zaključna ocjena projekta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88E666-340B-44D1-9A8A-1AED6F04B023}"/>
              </a:ext>
            </a:extLst>
          </p:cNvPr>
          <p:cNvSpPr/>
          <p:nvPr/>
        </p:nvSpPr>
        <p:spPr>
          <a:xfrm>
            <a:off x="544285" y="1162050"/>
            <a:ext cx="11228636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U zaključku se daje preporuka o isplativosti projekta, odabiru optimalne tehničke opcije i izvora financiranja te daljnjim koracima za realizaciju projekta</a:t>
            </a:r>
          </a:p>
          <a:p>
            <a:pPr lvl="0">
              <a:spcBef>
                <a:spcPts val="600"/>
              </a:spcBef>
            </a:pPr>
            <a:r>
              <a:rPr lang="hr-HR" sz="2400" b="1" u="sng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Za zapamtiti: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Financijska održivost provjerava se financijskim tokom / izvještajem o novčanom toku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Ključni indikatori isplativosti projekta su: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Neto sadašnja vrijednost (NPV)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Interna stopa rentabilnosti (IRR)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Vrijeme povrata investicije (PP) 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Projekt mora biti financijski održiv, a isplativ samo u slučaju da se ne financira sredstvima EU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Projekt mora biti financijski neisplativ, ali ekonomski isplativ ako se financira sredstvima EU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Analiza osjetljivosti mora pokazati da projekt nije jako osjetljiv na promjenu ključnih varijabli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Analiza rizika mora dokazati da investitor može prevladati sve identificirane rizike</a:t>
            </a:r>
          </a:p>
        </p:txBody>
      </p:sp>
    </p:spTree>
    <p:extLst>
      <p:ext uri="{BB962C8B-B14F-4D97-AF65-F5344CB8AC3E}">
        <p14:creationId xmlns:p14="http://schemas.microsoft.com/office/powerpoint/2010/main" val="12300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0" y="4613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26E358-3F19-450B-9881-DBCE7A8F9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221" y="1257345"/>
            <a:ext cx="4331027" cy="5487053"/>
          </a:xfrm>
          <a:prstGeom prst="rect">
            <a:avLst/>
          </a:prstGeom>
          <a:effectLst>
            <a:outerShdw blurRad="50800" dist="50800" dir="1452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1728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4" y="1162049"/>
            <a:ext cx="11473543" cy="5212625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buFont typeface="+mj-lt"/>
              <a:buAutoNum type="arabicPeriod"/>
            </a:pPr>
            <a:r>
              <a:rPr lang="hr-HR" altLang="en-US" sz="2600" b="1" dirty="0">
                <a:solidFill>
                  <a:prstClr val="black"/>
                </a:solidFill>
              </a:rPr>
              <a:t>Socioekonomski, institucionalni i politički kontekst </a:t>
            </a:r>
          </a:p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Lokacija CTS-a – Grad Samobor</a:t>
            </a:r>
          </a:p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Demografski aspekt – grad bilježi pozitivan prirodni prirast stanovništva (i potencijalnih korisnika)</a:t>
            </a:r>
          </a:p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Ekonomski aspekt – Samobor spada u osmu (najvišu) skupinu razvijenosti</a:t>
            </a:r>
          </a:p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Toplinski sustav grada Samobora sastoji se od dvije jedinice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Centraliziranog toplinskog sustava (CTS) u Slavonskoj 6 snage 11,8 MW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Zatvorenog toplinskog sustava (ZTS) u Hebrangovoj 26 snage 4,8 MW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28 toplinskih stanica ukupne zakupljene snage 10 MW, duljine mreže 3,08 km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Energent – prirodni plin 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E</a:t>
            </a:r>
            <a:r>
              <a:rPr lang="pl-PL" altLang="en-US" sz="2200" dirty="0">
                <a:solidFill>
                  <a:prstClr val="black"/>
                </a:solidFill>
              </a:rPr>
              <a:t>misije CO2 su na razini 3889 t/godišnje</a:t>
            </a:r>
            <a:endParaRPr lang="hr-HR" altLang="en-US" sz="2200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2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4" y="1162050"/>
            <a:ext cx="11473543" cy="4702534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buFont typeface="+mj-lt"/>
              <a:buAutoNum type="arabicPeriod"/>
            </a:pPr>
            <a:r>
              <a:rPr lang="hr-HR" altLang="en-US" sz="2600" b="1" dirty="0">
                <a:solidFill>
                  <a:prstClr val="black"/>
                </a:solidFill>
              </a:rPr>
              <a:t>Socioekonomski, institucionalni i politički kontekst </a:t>
            </a:r>
          </a:p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</a:pPr>
            <a:endParaRPr lang="hr-HR" altLang="en-US" sz="2400" dirty="0">
              <a:solidFill>
                <a:prstClr val="black"/>
              </a:solidFill>
            </a:endParaRPr>
          </a:p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</a:pPr>
            <a:endParaRPr lang="hr-HR" altLang="en-US" sz="2400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EEB25B-EDDE-4149-8A05-DF5113DC9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59" y="1639940"/>
            <a:ext cx="9425304" cy="460175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7225D0E-FBBA-430E-858A-0110050DA90B}"/>
              </a:ext>
            </a:extLst>
          </p:cNvPr>
          <p:cNvSpPr/>
          <p:nvPr/>
        </p:nvSpPr>
        <p:spPr>
          <a:xfrm>
            <a:off x="2926077" y="1707173"/>
            <a:ext cx="2011680" cy="20375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16B3BD6-C378-468B-BEB1-271AF9089C88}"/>
              </a:ext>
            </a:extLst>
          </p:cNvPr>
          <p:cNvSpPr/>
          <p:nvPr/>
        </p:nvSpPr>
        <p:spPr>
          <a:xfrm>
            <a:off x="6161320" y="4201741"/>
            <a:ext cx="2011680" cy="20375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260DB7-A409-4517-B95B-FADEB0FED213}"/>
              </a:ext>
            </a:extLst>
          </p:cNvPr>
          <p:cNvCxnSpPr>
            <a:stCxn id="5" idx="6"/>
          </p:cNvCxnSpPr>
          <p:nvPr/>
        </p:nvCxnSpPr>
        <p:spPr>
          <a:xfrm>
            <a:off x="4937757" y="2725931"/>
            <a:ext cx="1201783" cy="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1B0782-2088-4708-9D0D-1D718DE77668}"/>
              </a:ext>
            </a:extLst>
          </p:cNvPr>
          <p:cNvCxnSpPr>
            <a:cxnSpLocks/>
          </p:cNvCxnSpPr>
          <p:nvPr/>
        </p:nvCxnSpPr>
        <p:spPr>
          <a:xfrm flipV="1">
            <a:off x="8173000" y="4395797"/>
            <a:ext cx="801080" cy="611778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C15367B-5184-4CF3-A2C3-F728F3D6B1A3}"/>
              </a:ext>
            </a:extLst>
          </p:cNvPr>
          <p:cNvSpPr txBox="1"/>
          <p:nvPr/>
        </p:nvSpPr>
        <p:spPr>
          <a:xfrm>
            <a:off x="6161320" y="2515138"/>
            <a:ext cx="190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7030A0"/>
                </a:solidFill>
              </a:rPr>
              <a:t>Hebrangova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E1CC4C-188E-4F8A-BEE3-A9DC4610E21C}"/>
              </a:ext>
            </a:extLst>
          </p:cNvPr>
          <p:cNvSpPr txBox="1"/>
          <p:nvPr/>
        </p:nvSpPr>
        <p:spPr>
          <a:xfrm>
            <a:off x="8974080" y="4201741"/>
            <a:ext cx="112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7030A0"/>
                </a:solidFill>
              </a:rPr>
              <a:t>Slavonska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F285A8-9ADB-4F28-9F89-4E9A82C98C38}"/>
              </a:ext>
            </a:extLst>
          </p:cNvPr>
          <p:cNvCxnSpPr>
            <a:cxnSpLocks/>
          </p:cNvCxnSpPr>
          <p:nvPr/>
        </p:nvCxnSpPr>
        <p:spPr>
          <a:xfrm>
            <a:off x="3962400" y="1802674"/>
            <a:ext cx="2438400" cy="3415386"/>
          </a:xfrm>
          <a:prstGeom prst="line">
            <a:avLst/>
          </a:prstGeom>
          <a:ln w="28575">
            <a:solidFill>
              <a:srgbClr val="B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7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6" grpId="0"/>
      <p:bldP spid="2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4" y="1162049"/>
            <a:ext cx="11473543" cy="5395505"/>
          </a:xfrm>
        </p:spPr>
        <p:txBody>
          <a:bodyPr>
            <a:normAutofit fontScale="92500" lnSpcReduction="20000"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buFont typeface="+mj-lt"/>
              <a:buAutoNum type="arabicPeriod" startAt="2"/>
            </a:pPr>
            <a:r>
              <a:rPr lang="hr-HR" altLang="en-US" sz="2400" b="1" dirty="0">
                <a:solidFill>
                  <a:prstClr val="black"/>
                </a:solidFill>
              </a:rPr>
              <a:t>Definiranje potreba </a:t>
            </a:r>
            <a:r>
              <a:rPr lang="it-IT" altLang="en-US" sz="2400" b="1" dirty="0">
                <a:solidFill>
                  <a:prstClr val="black"/>
                </a:solidFill>
              </a:rPr>
              <a:t>i </a:t>
            </a:r>
            <a:r>
              <a:rPr lang="hr-HR" altLang="en-US" sz="2400" b="1" dirty="0">
                <a:solidFill>
                  <a:prstClr val="black"/>
                </a:solidFill>
              </a:rPr>
              <a:t>ciljeva Projekta</a:t>
            </a:r>
          </a:p>
          <a:p>
            <a:pPr marL="355600" marR="5080" lvl="0" indent="-342900">
              <a:lnSpc>
                <a:spcPct val="114599"/>
              </a:lnSpc>
              <a:spcBef>
                <a:spcPts val="600"/>
              </a:spcBef>
            </a:pPr>
            <a:r>
              <a:rPr lang="hr-HR" altLang="en-US" sz="2300" b="1" dirty="0">
                <a:solidFill>
                  <a:prstClr val="black"/>
                </a:solidFill>
              </a:rPr>
              <a:t>Postojeće stanje</a:t>
            </a:r>
            <a:r>
              <a:rPr lang="hr-HR" altLang="en-US" sz="2300" dirty="0">
                <a:solidFill>
                  <a:prstClr val="black"/>
                </a:solidFill>
              </a:rPr>
              <a:t>:</a:t>
            </a:r>
          </a:p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</a:pPr>
            <a:endParaRPr lang="hr-HR" altLang="en-US" sz="2300" dirty="0">
              <a:solidFill>
                <a:prstClr val="black"/>
              </a:solidFill>
            </a:endParaRPr>
          </a:p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</a:pPr>
            <a:endParaRPr lang="hr-HR" altLang="en-US" sz="2300" dirty="0">
              <a:solidFill>
                <a:prstClr val="black"/>
              </a:solidFill>
            </a:endParaRPr>
          </a:p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</a:pPr>
            <a:endParaRPr lang="hr-HR" altLang="en-US" sz="2300" dirty="0">
              <a:solidFill>
                <a:prstClr val="black"/>
              </a:solidFill>
            </a:endParaRPr>
          </a:p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</a:pPr>
            <a:endParaRPr lang="hr-HR" altLang="en-US" sz="2300" dirty="0">
              <a:solidFill>
                <a:prstClr val="black"/>
              </a:solidFill>
            </a:endParaRPr>
          </a:p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</a:pPr>
            <a:endParaRPr lang="hr-HR" altLang="en-US" sz="2300" dirty="0">
              <a:solidFill>
                <a:prstClr val="black"/>
              </a:solidFill>
            </a:endParaRPr>
          </a:p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300" b="1" dirty="0">
                <a:solidFill>
                  <a:prstClr val="black"/>
                </a:solidFill>
              </a:rPr>
              <a:t>Nedostaci:</a:t>
            </a:r>
            <a:r>
              <a:rPr lang="hr-HR" altLang="en-US" sz="2300" dirty="0">
                <a:solidFill>
                  <a:prstClr val="black"/>
                </a:solidFill>
              </a:rPr>
              <a:t> ZTS u Hebrangovoj ima staru kotlovnicu koja se ne isplati modernizirati stoga bi se projektom ugasila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300" b="1" dirty="0">
                <a:solidFill>
                  <a:prstClr val="black"/>
                </a:solidFill>
              </a:rPr>
              <a:t>Cilj projekta: </a:t>
            </a:r>
            <a:r>
              <a:rPr lang="hr-HR" altLang="en-US" sz="2300" dirty="0">
                <a:solidFill>
                  <a:prstClr val="black"/>
                </a:solidFill>
              </a:rPr>
              <a:t>napraviti tehno-ekonomsku analizu mogućnosti ugradnje OIE te proširenja i povezivanja dvaju sustava pod uvjetom da novi sustav može ponuditi cijenu toplinske energije nižu od 40 €/MWh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300" b="1" dirty="0">
                <a:solidFill>
                  <a:prstClr val="black"/>
                </a:solidFill>
              </a:rPr>
              <a:t>Prilike: 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300" dirty="0">
                <a:solidFill>
                  <a:prstClr val="black"/>
                </a:solidFill>
              </a:rPr>
              <a:t>Relativna blizina dva sustava – mogućnost povezivanja dva postojeća toplinska sustava u jedan centralizirani toplinski sustav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300" dirty="0">
                <a:solidFill>
                  <a:prstClr val="black"/>
                </a:solidFill>
              </a:rPr>
              <a:t>CTS u Slavonskoj posjeduje ravni krov velike površine i nekorištene spremnike za lož ulje koji se mogu koristiti za nove OIE sustave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EB0F2E-99C6-4D92-AC08-0151BED80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876817"/>
              </p:ext>
            </p:extLst>
          </p:nvPr>
        </p:nvGraphicFramePr>
        <p:xfrm>
          <a:off x="997132" y="1860099"/>
          <a:ext cx="10363201" cy="1480727"/>
        </p:xfrm>
        <a:graphic>
          <a:graphicData uri="http://schemas.openxmlformats.org/drawingml/2006/table">
            <a:tbl>
              <a:tblPr/>
              <a:tblGrid>
                <a:gridCol w="1893481">
                  <a:extLst>
                    <a:ext uri="{9D8B030D-6E8A-4147-A177-3AD203B41FA5}">
                      <a16:colId xmlns:a16="http://schemas.microsoft.com/office/drawing/2014/main" val="131246101"/>
                    </a:ext>
                  </a:extLst>
                </a:gridCol>
                <a:gridCol w="2067941">
                  <a:extLst>
                    <a:ext uri="{9D8B030D-6E8A-4147-A177-3AD203B41FA5}">
                      <a16:colId xmlns:a16="http://schemas.microsoft.com/office/drawing/2014/main" val="633613081"/>
                    </a:ext>
                  </a:extLst>
                </a:gridCol>
                <a:gridCol w="2049653">
                  <a:extLst>
                    <a:ext uri="{9D8B030D-6E8A-4147-A177-3AD203B41FA5}">
                      <a16:colId xmlns:a16="http://schemas.microsoft.com/office/drawing/2014/main" val="1525874918"/>
                    </a:ext>
                  </a:extLst>
                </a:gridCol>
                <a:gridCol w="2329560">
                  <a:extLst>
                    <a:ext uri="{9D8B030D-6E8A-4147-A177-3AD203B41FA5}">
                      <a16:colId xmlns:a16="http://schemas.microsoft.com/office/drawing/2014/main" val="1035261816"/>
                    </a:ext>
                  </a:extLst>
                </a:gridCol>
                <a:gridCol w="2022566">
                  <a:extLst>
                    <a:ext uri="{9D8B030D-6E8A-4147-A177-3AD203B41FA5}">
                      <a16:colId xmlns:a16="http://schemas.microsoft.com/office/drawing/2014/main" val="4252909307"/>
                    </a:ext>
                  </a:extLst>
                </a:gridCol>
              </a:tblGrid>
              <a:tr h="654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Lokacija</a:t>
                      </a:r>
                      <a:endParaRPr lang="en-US" sz="2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Učinkovitost</a:t>
                      </a:r>
                      <a:r>
                        <a:rPr lang="en-US" sz="2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proizvodnje</a:t>
                      </a:r>
                      <a:r>
                        <a:rPr lang="en-US" sz="2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Gubici</a:t>
                      </a:r>
                      <a:r>
                        <a:rPr lang="en-US" sz="2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u </a:t>
                      </a:r>
                      <a:r>
                        <a:rPr lang="en-US" sz="2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mreži</a:t>
                      </a:r>
                      <a:r>
                        <a:rPr lang="en-US" sz="2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Starost kotlovnice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Starost plamenika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988768"/>
                  </a:ext>
                </a:extLst>
              </a:tr>
              <a:tr h="4312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Slavonska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US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2005., 1991., 1988</a:t>
                      </a: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025788"/>
                  </a:ext>
                </a:extLst>
              </a:tr>
              <a:tr h="395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Hebrangova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1987</a:t>
                      </a: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915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59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Vrste analiza i studija – </a:t>
            </a:r>
            <a:r>
              <a:rPr lang="pl-PL" sz="4000" b="1" dirty="0"/>
              <a:t>sadržaji studija</a:t>
            </a: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243190-6AD9-41D4-B9F8-15140315AA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16"/>
          <a:stretch/>
        </p:blipFill>
        <p:spPr>
          <a:xfrm>
            <a:off x="600076" y="1523826"/>
            <a:ext cx="1695506" cy="345747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4CF627-21C1-480C-8D0E-81A0ADED0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544655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hr-HR" sz="2000" b="1" dirty="0">
                <a:solidFill>
                  <a:schemeClr val="accent5">
                    <a:lumMod val="50000"/>
                  </a:schemeClr>
                </a:solidFill>
              </a:rPr>
              <a:t>Poslovni plan	           Investicijska studija		Studija izvodljivosti s analizom troškova i koristi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5A4F41-D2EC-4B6C-ADDC-641F748B6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2708" y="1523825"/>
            <a:ext cx="1774710" cy="4870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C852B1-BC43-4B43-8477-F53511F1AD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7715"/>
          <a:stretch/>
        </p:blipFill>
        <p:spPr>
          <a:xfrm>
            <a:off x="5934966" y="1523825"/>
            <a:ext cx="3222551" cy="4905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83E330-04D1-4133-9CA7-4380FCF7BC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7028"/>
          <a:stretch/>
        </p:blipFill>
        <p:spPr>
          <a:xfrm>
            <a:off x="9184035" y="1527635"/>
            <a:ext cx="2833793" cy="193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8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228636" cy="4702534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buFont typeface="+mj-lt"/>
              <a:buAutoNum type="arabicPeriod" startAt="3"/>
            </a:pPr>
            <a:r>
              <a:rPr lang="hr-HR" altLang="en-US" sz="2400" b="1" dirty="0">
                <a:solidFill>
                  <a:prstClr val="black"/>
                </a:solidFill>
              </a:rPr>
              <a:t>Identifikacija p</a:t>
            </a:r>
            <a:r>
              <a:rPr lang="it-IT" altLang="en-US" sz="2400" b="1" dirty="0" err="1">
                <a:solidFill>
                  <a:prstClr val="black"/>
                </a:solidFill>
              </a:rPr>
              <a:t>rojekta</a:t>
            </a:r>
            <a:endParaRPr lang="hr-HR" altLang="en-US" sz="2400" b="1" dirty="0">
              <a:solidFill>
                <a:prstClr val="black"/>
              </a:solidFill>
            </a:endParaRP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b="1" dirty="0">
                <a:solidFill>
                  <a:prstClr val="black"/>
                </a:solidFill>
              </a:rPr>
              <a:t>Nositelj projekta: </a:t>
            </a:r>
            <a:r>
              <a:rPr lang="hr-HR" altLang="en-US" sz="2200" dirty="0">
                <a:solidFill>
                  <a:prstClr val="black"/>
                </a:solidFill>
              </a:rPr>
              <a:t>HEP Toplinarstvo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b="1" dirty="0">
                <a:solidFill>
                  <a:prstClr val="black"/>
                </a:solidFill>
              </a:rPr>
              <a:t>Aktivnosti projekta: </a:t>
            </a:r>
            <a:r>
              <a:rPr lang="hr-HR" altLang="en-US" sz="2200" dirty="0">
                <a:solidFill>
                  <a:prstClr val="black"/>
                </a:solidFill>
              </a:rPr>
              <a:t>izrada projektne dokumentacije, provedba postupka nabave za izvođača radova, izvedba radova, stručni nadzor, testiranje i puštanje u pogon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b="1" dirty="0">
                <a:solidFill>
                  <a:prstClr val="black"/>
                </a:solidFill>
              </a:rPr>
              <a:t>Timovi za pojedinu aktivnost:</a:t>
            </a:r>
            <a:r>
              <a:rPr lang="hr-HR" altLang="en-US" sz="2200" dirty="0">
                <a:solidFill>
                  <a:prstClr val="black"/>
                </a:solidFill>
              </a:rPr>
              <a:t> voditelj tima provedbe EU projekta, projekta gradnje, stručnjak za javnu nabavu i stručnjak za financije i računovodstvo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b="1" dirty="0">
                <a:solidFill>
                  <a:prstClr val="black"/>
                </a:solidFill>
              </a:rPr>
              <a:t>Partneri na projektu:</a:t>
            </a:r>
            <a:r>
              <a:rPr lang="hr-HR" altLang="en-US" sz="2200" dirty="0">
                <a:solidFill>
                  <a:prstClr val="black"/>
                </a:solidFill>
              </a:rPr>
              <a:t> grad Samobor, Ministarstvo zaštite okoliša i energetike, Ministarstvo regionalnoga razvoja i fondova Europske unije 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b="1" dirty="0">
                <a:solidFill>
                  <a:prstClr val="black"/>
                </a:solidFill>
              </a:rPr>
              <a:t>Krajnji korisnici:</a:t>
            </a:r>
            <a:r>
              <a:rPr lang="hr-HR" altLang="en-US" sz="2200" dirty="0">
                <a:solidFill>
                  <a:prstClr val="black"/>
                </a:solidFill>
              </a:rPr>
              <a:t> kućanstva, poduzetnici, javne zgrade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b="1" dirty="0">
                <a:solidFill>
                  <a:prstClr val="black"/>
                </a:solidFill>
              </a:rPr>
              <a:t>Vremenski okvir projekta: </a:t>
            </a:r>
            <a:r>
              <a:rPr lang="hr-HR" altLang="en-US" sz="2200" dirty="0">
                <a:solidFill>
                  <a:prstClr val="black"/>
                </a:solidFill>
              </a:rPr>
              <a:t>u studiji nije naveden terminski plan realizacije različitih opcija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b="1" dirty="0">
                <a:solidFill>
                  <a:prstClr val="black"/>
                </a:solidFill>
              </a:rPr>
              <a:t>Kriterij odabira opcije projekta: </a:t>
            </a:r>
            <a:r>
              <a:rPr lang="hr-HR" altLang="en-US" sz="2200" dirty="0">
                <a:solidFill>
                  <a:prstClr val="black"/>
                </a:solidFill>
              </a:rPr>
              <a:t>financijska isplativost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9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49"/>
            <a:ext cx="11228636" cy="4968335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buFont typeface="+mj-lt"/>
              <a:buAutoNum type="arabicPeriod" startAt="4"/>
            </a:pPr>
            <a:r>
              <a:rPr lang="hr-HR" altLang="en-US" sz="2400" b="1" dirty="0">
                <a:solidFill>
                  <a:prstClr val="black"/>
                </a:solidFill>
              </a:rPr>
              <a:t>Analiza</a:t>
            </a:r>
            <a:r>
              <a:rPr lang="it-IT" altLang="en-US" sz="2400" b="1" dirty="0">
                <a:solidFill>
                  <a:prstClr val="black"/>
                </a:solidFill>
              </a:rPr>
              <a:t> </a:t>
            </a:r>
            <a:r>
              <a:rPr lang="hr-HR" altLang="en-US" sz="2400" b="1" dirty="0">
                <a:solidFill>
                  <a:prstClr val="black"/>
                </a:solidFill>
              </a:rPr>
              <a:t>potražnje</a:t>
            </a:r>
          </a:p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Trenutno je priključeno 1380 krajnjih kupaca, ukupne površina grijanih objekata 62.854 m2</a:t>
            </a:r>
          </a:p>
          <a:p>
            <a:pPr marL="355600" marR="5080" lvl="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b="1" dirty="0">
                <a:solidFill>
                  <a:prstClr val="black"/>
                </a:solidFill>
              </a:rPr>
              <a:t>Potrošnja energije</a:t>
            </a:r>
            <a:r>
              <a:rPr lang="hr-HR" altLang="en-US" sz="2200" dirty="0">
                <a:solidFill>
                  <a:prstClr val="black"/>
                </a:solidFill>
              </a:rPr>
              <a:t>: u prosjeku oko 11.300 MWh - udjeli CTS-a u energetskoj bilanci grada: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Javne zgrade – 11%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Stambene zgrade/kućanstva – 12% 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Komercijalne zgrade – 1%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b="1" dirty="0">
                <a:solidFill>
                  <a:prstClr val="black"/>
                </a:solidFill>
              </a:rPr>
              <a:t>Potencijalni dodatni potrošači s realizacijom projekta</a:t>
            </a:r>
            <a:r>
              <a:rPr lang="hr-HR" altLang="en-US" sz="2200" dirty="0">
                <a:solidFill>
                  <a:prstClr val="black"/>
                </a:solidFill>
              </a:rPr>
              <a:t>: autobusni kolodvor, domovi zdravlja, ljekarna – priključenjem ovih korisnika povećala bi se potrošnja topline za 12,4%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hr-HR" altLang="en-US" sz="2200" b="1" dirty="0">
                <a:solidFill>
                  <a:prstClr val="black"/>
                </a:solidFill>
              </a:rPr>
              <a:t>Dugoročna prognoza toplinskih potreba</a:t>
            </a:r>
            <a:r>
              <a:rPr lang="hr-HR" altLang="en-US" sz="2200" dirty="0">
                <a:solidFill>
                  <a:prstClr val="black"/>
                </a:solidFill>
              </a:rPr>
              <a:t>: nije izrađena, a potrebno je napraviti analizu scenarija za slučajeve intenzivnije energetske obnove zgrada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Pretpostavljeno je da je postojeći CTS cjenovno konkurentan u odnosu na individualne sustave grijanja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endParaRPr lang="hr-HR" altLang="en-US" sz="2200" dirty="0">
              <a:solidFill>
                <a:prstClr val="black"/>
              </a:solidFill>
            </a:endParaRP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endParaRPr lang="hr-HR" altLang="en-US" sz="2200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0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49"/>
            <a:ext cx="11334206" cy="5212625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buFont typeface="+mj-lt"/>
              <a:buAutoNum type="arabicPeriod" startAt="5"/>
            </a:pPr>
            <a:r>
              <a:rPr lang="hr-HR" altLang="en-US" sz="2400" b="1" dirty="0">
                <a:solidFill>
                  <a:prstClr val="black"/>
                </a:solidFill>
              </a:rPr>
              <a:t>Analiza</a:t>
            </a:r>
            <a:r>
              <a:rPr lang="it-IT" altLang="en-US" sz="2400" b="1" dirty="0">
                <a:solidFill>
                  <a:prstClr val="black"/>
                </a:solidFill>
              </a:rPr>
              <a:t> </a:t>
            </a:r>
            <a:r>
              <a:rPr lang="hr-HR" altLang="en-US" sz="2400" b="1" dirty="0">
                <a:solidFill>
                  <a:prstClr val="black"/>
                </a:solidFill>
              </a:rPr>
              <a:t>opcija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b="1" dirty="0">
                <a:solidFill>
                  <a:prstClr val="black"/>
                </a:solidFill>
              </a:rPr>
              <a:t>Projektne opcije</a:t>
            </a:r>
            <a:r>
              <a:rPr lang="pl-PL" altLang="en-US" sz="2200" dirty="0">
                <a:solidFill>
                  <a:prstClr val="black"/>
                </a:solidFill>
              </a:rPr>
              <a:t>: 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S1 - Postavljanje solarnih kolektora na krov kotlovnice u Slavonskoj 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S2 - Postavljanje solarnih kolektora na krov kotlovnice u Slavonskoj + povezivanje dvaju kotlovnica 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S3 - Postavljanje solarnih kolektora na polje pored bivše vojarne 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S4 - Postavljanje solarnih kolektora na polje pored bivše vojarne + povezivanje kotlovnica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S5 - Postavljanje solarnih kolektora na polje pored bivše vojarne + povezivanje kotlovnica + integracija dizalice topline 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S6 - Samo povezivanje kotlovnica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Svaka opcija se uspoređuje sa situacijom „učini minimalno”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b="1" dirty="0">
                <a:solidFill>
                  <a:prstClr val="black"/>
                </a:solidFill>
              </a:rPr>
              <a:t>Kriteriji vrednovanja svake opcije</a:t>
            </a:r>
            <a:r>
              <a:rPr lang="pl-PL" altLang="en-US" sz="2200" dirty="0">
                <a:solidFill>
                  <a:prstClr val="black"/>
                </a:solidFill>
              </a:rPr>
              <a:t>: tehnička izvedivost i financijska isplativost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endParaRPr lang="hr-HR" altLang="en-US" sz="2200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334206" cy="4702534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buFont typeface="+mj-lt"/>
              <a:buAutoNum type="arabicPeriod" startAt="6"/>
            </a:pPr>
            <a:r>
              <a:rPr lang="hr-HR" altLang="en-US" sz="2400" b="1" dirty="0">
                <a:solidFill>
                  <a:prstClr val="black"/>
                </a:solidFill>
              </a:rPr>
              <a:t>Tehnička izvedivost i održivost okoliša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Dan je tehnički opis s procjenom investicijskih i operativnih troškova svake opcije Projekta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Okolišni i klimatski aspekt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Nije analiziran utjecaj na kvalitetu zraka, tlo, vodu, krajobraz, emisije buke i moguće klimatske promjene 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Izračun smanjenja emisija stakleničkih plinova – napravljen za C02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endParaRPr lang="pl-PL" altLang="en-US" sz="2200" dirty="0">
              <a:solidFill>
                <a:prstClr val="black"/>
              </a:solidFill>
            </a:endParaRP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endParaRPr lang="hr-HR" altLang="en-US" sz="2200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3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4" y="1162050"/>
            <a:ext cx="11473543" cy="4702534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buFont typeface="+mj-lt"/>
              <a:buAutoNum type="arabicPeriod" startAt="7"/>
            </a:pPr>
            <a:r>
              <a:rPr lang="hr-HR" altLang="en-US" sz="2400" b="1" dirty="0">
                <a:solidFill>
                  <a:prstClr val="black"/>
                </a:solidFill>
              </a:rPr>
              <a:t>Financijska analiza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b="1" dirty="0">
                <a:solidFill>
                  <a:prstClr val="black"/>
                </a:solidFill>
              </a:rPr>
              <a:t>Pretpostavke: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Diskontna stopa 5%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Dva scenarija: pesimistični i optimistični za svaku opciju</a:t>
            </a:r>
          </a:p>
          <a:p>
            <a:pPr marL="812800" marR="5080" lvl="1" indent="-342900">
              <a:lnSpc>
                <a:spcPct val="12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Gornja granica tržišne konkurentnosti: 40 €/MWh</a:t>
            </a:r>
          </a:p>
          <a:p>
            <a:pPr marL="812800" marR="5080" lvl="1" indent="-342900">
              <a:lnSpc>
                <a:spcPct val="12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Izbjegnute emisije CO2 prikazane su kao financijske uštede na razini od 15 €/t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Uštede od gašenja lokacije ZTS Hebrangova sastoje se od izbjegavanja investicije od 120.000 €/MW u nove kotlove te još dodatnih 5% tog iznosa za troškove održavanja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  <a:spcAft>
                <a:spcPts val="600"/>
              </a:spcAft>
            </a:pPr>
            <a:r>
              <a:rPr lang="pl-PL" altLang="en-US" sz="2200" dirty="0">
                <a:solidFill>
                  <a:prstClr val="black"/>
                </a:solidFill>
              </a:rPr>
              <a:t>Razdoblje promatranja projekta i rezidualna vrijednost – nepoznato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endParaRPr lang="pl-PL" altLang="en-US" sz="2200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5A090F-1CA3-4863-872C-F5F44C2280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4284" y="1162050"/>
                <a:ext cx="11473543" cy="4702534"/>
              </a:xfrm>
            </p:spPr>
            <p:txBody>
              <a:bodyPr>
                <a:normAutofit/>
              </a:bodyPr>
              <a:lstStyle/>
              <a:p>
                <a:pPr marL="469900" marR="5080" indent="-457200">
                  <a:lnSpc>
                    <a:spcPct val="94599"/>
                  </a:lnSpc>
                  <a:spcBef>
                    <a:spcPts val="100"/>
                  </a:spcBef>
                  <a:buFont typeface="+mj-lt"/>
                  <a:buAutoNum type="arabicPeriod" startAt="7"/>
                </a:pPr>
                <a:r>
                  <a:rPr lang="hr-HR" altLang="en-US" sz="2400" b="1" dirty="0">
                    <a:solidFill>
                      <a:prstClr val="black"/>
                    </a:solidFill>
                  </a:rPr>
                  <a:t>Financijska analiza</a:t>
                </a:r>
              </a:p>
              <a:p>
                <a:pPr marL="355600" marR="5080" lvl="0" indent="-342900">
                  <a:lnSpc>
                    <a:spcPct val="114599"/>
                  </a:lnSpc>
                  <a:spcBef>
                    <a:spcPts val="100"/>
                  </a:spcBef>
                </a:pPr>
                <a:r>
                  <a:rPr lang="pl-PL" altLang="en-US" sz="2200" b="1" dirty="0">
                    <a:solidFill>
                      <a:prstClr val="black"/>
                    </a:solidFill>
                  </a:rPr>
                  <a:t>Novi financijski parametri za ocjenu isplativosti projekta:</a:t>
                </a:r>
              </a:p>
              <a:p>
                <a:pPr marL="812800" marR="5080" lvl="1" indent="-342900">
                  <a:lnSpc>
                    <a:spcPct val="114599"/>
                  </a:lnSpc>
                  <a:spcBef>
                    <a:spcPts val="100"/>
                  </a:spcBef>
                </a:pPr>
                <a:r>
                  <a:rPr lang="pl-PL" altLang="en-US" sz="2200" dirty="0">
                    <a:solidFill>
                      <a:prstClr val="black"/>
                    </a:solidFill>
                  </a:rPr>
                  <a:t>LCOH (€/MWh) – investicijski i operativni troškovi proizvodnje toplinske energije  </a:t>
                </a:r>
              </a:p>
              <a:p>
                <a:pPr marL="800100" lvl="2" indent="0" algn="ctr">
                  <a:lnSpc>
                    <a:spcPct val="100000"/>
                  </a:lnSpc>
                  <a:spcBef>
                    <a:spcPts val="1200"/>
                  </a:spcBef>
                  <a:buClr>
                    <a:srgbClr val="727CA3"/>
                  </a:buClr>
                  <a:buSzPct val="76000"/>
                  <a:buNone/>
                </a:pPr>
                <a:r>
                  <a:rPr lang="hr-HR" sz="2200" dirty="0">
                    <a:solidFill>
                      <a:schemeClr val="tx1"/>
                    </a:solidFill>
                    <a:ea typeface="Times New Roman"/>
                    <a:cs typeface="Calibri" pitchFamily="34" charset="0"/>
                  </a:rPr>
                  <a:t>LCOH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  <a:cs typeface="Calibri" pitchFamily="34" charset="0"/>
                      </a:rPr>
                      <m:t>IC</m:t>
                    </m:r>
                  </m:oMath>
                </a14:m>
                <a:r>
                  <a:rPr lang="hr-HR" sz="2200" dirty="0">
                    <a:solidFill>
                      <a:schemeClr val="tx1"/>
                    </a:solidFill>
                    <a:ea typeface="Times New Roman"/>
                    <a:cs typeface="Calibri" pitchFamily="34" charset="0"/>
                  </a:rPr>
                  <a:t> +FOM + VOM + FuelC + EUA</a:t>
                </a:r>
              </a:p>
              <a:p>
                <a:pPr marL="914400" lvl="2" indent="0">
                  <a:lnSpc>
                    <a:spcPct val="100000"/>
                  </a:lnSpc>
                  <a:spcBef>
                    <a:spcPts val="600"/>
                  </a:spcBef>
                  <a:buClr>
                    <a:srgbClr val="727CA3"/>
                  </a:buClr>
                  <a:buSzPct val="76000"/>
                  <a:buNone/>
                </a:pPr>
                <a:r>
                  <a:rPr lang="hr-HR" dirty="0">
                    <a:ea typeface="Times New Roman"/>
                    <a:cs typeface="Calibri" pitchFamily="34" charset="0"/>
                  </a:rPr>
                  <a:t>     </a:t>
                </a:r>
                <a:r>
                  <a:rPr lang="hr-HR" dirty="0">
                    <a:solidFill>
                      <a:schemeClr val="tx1"/>
                    </a:solidFill>
                    <a:ea typeface="Times New Roman"/>
                    <a:cs typeface="Calibri" pitchFamily="34" charset="0"/>
                  </a:rPr>
                  <a:t>gdje je:</a:t>
                </a:r>
              </a:p>
              <a:p>
                <a:pPr marL="1463040" lvl="3" indent="-274320">
                  <a:lnSpc>
                    <a:spcPct val="100000"/>
                  </a:lnSpc>
                  <a:buClr>
                    <a:srgbClr val="9FB8CD"/>
                  </a:buClr>
                  <a:buSzPct val="76000"/>
                  <a:buFont typeface="Wingdings 3"/>
                  <a:buChar char=""/>
                </a:pPr>
                <a:r>
                  <a:rPr lang="hr-HR" sz="2000" dirty="0">
                    <a:solidFill>
                      <a:schemeClr val="tx1"/>
                    </a:solidFill>
                    <a:ea typeface="Times New Roman"/>
                    <a:cs typeface="Calibri" pitchFamily="34" charset="0"/>
                  </a:rPr>
                  <a:t>IC - investicijski trošak (eng. investment cost) (€/MWh)</a:t>
                </a:r>
              </a:p>
              <a:p>
                <a:pPr marL="1463040" lvl="3" indent="-274320">
                  <a:lnSpc>
                    <a:spcPct val="100000"/>
                  </a:lnSpc>
                  <a:buClr>
                    <a:srgbClr val="9FB8CD"/>
                  </a:buClr>
                  <a:buSzPct val="76000"/>
                  <a:buFont typeface="Wingdings 3"/>
                  <a:buChar char=""/>
                </a:pPr>
                <a:r>
                  <a:rPr lang="hr-HR" sz="2000" dirty="0">
                    <a:solidFill>
                      <a:schemeClr val="tx1"/>
                    </a:solidFill>
                    <a:ea typeface="Times New Roman"/>
                    <a:cs typeface="Calibri" pitchFamily="34" charset="0"/>
                  </a:rPr>
                  <a:t>FOM - fiksni trošak rada i održavanja (eng. fixed O&amp;M cost) (€/MWh)</a:t>
                </a:r>
              </a:p>
              <a:p>
                <a:pPr marL="1463040" lvl="3" indent="-274320">
                  <a:lnSpc>
                    <a:spcPct val="100000"/>
                  </a:lnSpc>
                  <a:buClr>
                    <a:srgbClr val="9FB8CD"/>
                  </a:buClr>
                  <a:buSzPct val="76000"/>
                  <a:buFont typeface="Wingdings 3"/>
                  <a:buChar char=""/>
                </a:pPr>
                <a:r>
                  <a:rPr lang="hr-HR" sz="2000" dirty="0">
                    <a:solidFill>
                      <a:schemeClr val="tx1"/>
                    </a:solidFill>
                    <a:ea typeface="Times New Roman"/>
                    <a:cs typeface="Calibri" pitchFamily="34" charset="0"/>
                  </a:rPr>
                  <a:t>VOM - varijabilni trošak rada i održavanja (eng. variable O&amp;M cost) (€/MWh)</a:t>
                </a:r>
              </a:p>
              <a:p>
                <a:pPr marL="1463040" lvl="3" indent="-274320">
                  <a:lnSpc>
                    <a:spcPct val="100000"/>
                  </a:lnSpc>
                  <a:buClr>
                    <a:srgbClr val="9FB8CD"/>
                  </a:buClr>
                  <a:buSzPct val="76000"/>
                  <a:buFont typeface="Wingdings 3"/>
                  <a:buChar char=""/>
                </a:pPr>
                <a:r>
                  <a:rPr lang="hr-HR" sz="2000" dirty="0" err="1">
                    <a:solidFill>
                      <a:schemeClr val="tx1"/>
                    </a:solidFill>
                    <a:ea typeface="Times New Roman"/>
                    <a:cs typeface="Calibri" pitchFamily="34" charset="0"/>
                  </a:rPr>
                  <a:t>FuelC</a:t>
                </a:r>
                <a:r>
                  <a:rPr lang="hr-HR" sz="2000" dirty="0">
                    <a:solidFill>
                      <a:schemeClr val="tx1"/>
                    </a:solidFill>
                    <a:ea typeface="Times New Roman"/>
                    <a:cs typeface="Calibri" pitchFamily="34" charset="0"/>
                  </a:rPr>
                  <a:t> - trošak goriva (eng. fuel cost) (€/MWh)</a:t>
                </a:r>
              </a:p>
              <a:p>
                <a:pPr marL="1463040" lvl="3" indent="-274320">
                  <a:lnSpc>
                    <a:spcPct val="100000"/>
                  </a:lnSpc>
                  <a:buClr>
                    <a:srgbClr val="9FB8CD"/>
                  </a:buClr>
                  <a:buSzPct val="76000"/>
                  <a:buFont typeface="Wingdings 3"/>
                  <a:buChar char=""/>
                </a:pPr>
                <a:r>
                  <a:rPr lang="hr-HR" sz="2000" dirty="0">
                    <a:solidFill>
                      <a:schemeClr val="tx1"/>
                    </a:solidFill>
                    <a:ea typeface="Times New Roman"/>
                    <a:cs typeface="Calibri" pitchFamily="34" charset="0"/>
                  </a:rPr>
                  <a:t>EUA - trošak emisija (eng. cost of purchasing emission unit allowances) (€/MWh)</a:t>
                </a:r>
              </a:p>
              <a:p>
                <a:pPr marL="1463040" lvl="3" indent="-274320">
                  <a:lnSpc>
                    <a:spcPct val="100000"/>
                  </a:lnSpc>
                  <a:buClr>
                    <a:srgbClr val="9FB8CD"/>
                  </a:buClr>
                  <a:buSzPct val="76000"/>
                  <a:buFont typeface="Wingdings 3"/>
                  <a:buChar char=""/>
                </a:pPr>
                <a:endParaRPr lang="hr-HR" dirty="0">
                  <a:solidFill>
                    <a:schemeClr val="tx1"/>
                  </a:solidFill>
                  <a:ea typeface="Times New Roman"/>
                  <a:cs typeface="Calibri" pitchFamily="34" charset="0"/>
                </a:endParaRPr>
              </a:p>
              <a:p>
                <a:pPr marL="812800" marR="5080" lvl="1" indent="-342900">
                  <a:lnSpc>
                    <a:spcPct val="114599"/>
                  </a:lnSpc>
                  <a:spcBef>
                    <a:spcPts val="100"/>
                  </a:spcBef>
                </a:pPr>
                <a:r>
                  <a:rPr lang="pl-PL" altLang="en-US" sz="2200" dirty="0">
                    <a:solidFill>
                      <a:prstClr val="black"/>
                    </a:solidFill>
                  </a:rPr>
                  <a:t>RAD (m2/MWh) – površina polja solarnih kolektora</a:t>
                </a:r>
              </a:p>
              <a:p>
                <a:pPr marL="812800" marR="5080" lvl="1" indent="-342900">
                  <a:lnSpc>
                    <a:spcPct val="114599"/>
                  </a:lnSpc>
                  <a:spcBef>
                    <a:spcPts val="100"/>
                  </a:spcBef>
                </a:pPr>
                <a:endParaRPr lang="pl-PL" alt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5A090F-1CA3-4863-872C-F5F44C2280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284" y="1162050"/>
                <a:ext cx="11473543" cy="4702534"/>
              </a:xfrm>
              <a:blipFill>
                <a:blip r:embed="rId2"/>
                <a:stretch>
                  <a:fillRect l="-744" t="-1686" b="-1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4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334206" cy="4702534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buFont typeface="+mj-lt"/>
              <a:buAutoNum type="arabicPeriod" startAt="7"/>
            </a:pPr>
            <a:r>
              <a:rPr lang="hr-HR" altLang="en-US" sz="2400" b="1" dirty="0">
                <a:solidFill>
                  <a:prstClr val="black"/>
                </a:solidFill>
              </a:rPr>
              <a:t>Financijska analiza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Napravljeno je financijsko modeliranje </a:t>
            </a:r>
            <a:r>
              <a:rPr lang="en-US" sz="2200" dirty="0"/>
              <a:t>o</a:t>
            </a:r>
            <a:r>
              <a:rPr lang="hr-HR" sz="2200" dirty="0" err="1"/>
              <a:t>ptimalne</a:t>
            </a:r>
            <a:r>
              <a:rPr lang="en-US" sz="2200" dirty="0"/>
              <a:t> </a:t>
            </a:r>
            <a:r>
              <a:rPr lang="en-US" sz="2200" dirty="0" err="1"/>
              <a:t>veličin</a:t>
            </a:r>
            <a:r>
              <a:rPr lang="hr-HR" sz="2200" dirty="0"/>
              <a:t>e</a:t>
            </a:r>
            <a:r>
              <a:rPr lang="en-US" sz="2200" dirty="0"/>
              <a:t> </a:t>
            </a:r>
            <a:r>
              <a:rPr lang="en-US" sz="2200" dirty="0" err="1"/>
              <a:t>kolektorskog</a:t>
            </a:r>
            <a:r>
              <a:rPr lang="en-US" sz="2200" dirty="0"/>
              <a:t> </a:t>
            </a:r>
            <a:r>
              <a:rPr lang="en-US" sz="2200" dirty="0" err="1"/>
              <a:t>polja</a:t>
            </a:r>
            <a:r>
              <a:rPr lang="hr-HR" sz="2200" dirty="0"/>
              <a:t> (1482,16 m2) pri kojem se postiže najniža proizvodna cijena toplinske energije (23,9 €/MWh)</a:t>
            </a:r>
            <a:endParaRPr lang="pl-PL" altLang="en-US" sz="2200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728874-725C-4183-9404-7E2E3E34ED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00" t="31595" r="31881" b="30447"/>
          <a:stretch/>
        </p:blipFill>
        <p:spPr>
          <a:xfrm>
            <a:off x="2283600" y="2487613"/>
            <a:ext cx="8078533" cy="36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4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334206" cy="4702534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buFont typeface="+mj-lt"/>
              <a:buAutoNum type="arabicPeriod" startAt="7"/>
            </a:pPr>
            <a:r>
              <a:rPr lang="hr-HR" altLang="en-US" sz="2400" b="1" dirty="0">
                <a:solidFill>
                  <a:prstClr val="black"/>
                </a:solidFill>
              </a:rPr>
              <a:t>Financijska analiza</a:t>
            </a:r>
          </a:p>
          <a:p>
            <a:pPr marL="812800" marR="5080" lvl="1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Napravljeno je financijsko modeliranje </a:t>
            </a:r>
            <a:r>
              <a:rPr lang="en-US" sz="2200" dirty="0"/>
              <a:t>o</a:t>
            </a:r>
            <a:r>
              <a:rPr lang="hr-HR" sz="2200" dirty="0" err="1"/>
              <a:t>ptimalne</a:t>
            </a:r>
            <a:r>
              <a:rPr lang="en-US" sz="2200" dirty="0"/>
              <a:t> </a:t>
            </a:r>
            <a:r>
              <a:rPr lang="hr-HR" sz="2200" dirty="0"/>
              <a:t>snage dizalice topline (500 kW) pri kojem se postiže najniža proizvodna cijena toplinske energije (55 €/MWh)</a:t>
            </a:r>
            <a:endParaRPr lang="pl-PL" altLang="en-US" sz="2200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466F97-790F-4083-AB0F-7896835282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072" t="43436" r="42861" b="34708"/>
          <a:stretch/>
        </p:blipFill>
        <p:spPr>
          <a:xfrm>
            <a:off x="2498101" y="2487613"/>
            <a:ext cx="6551630" cy="28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8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334206" cy="4702534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hr-HR" altLang="en-US" sz="2400" b="1" dirty="0">
                <a:solidFill>
                  <a:prstClr val="black"/>
                </a:solidFill>
              </a:rPr>
              <a:t>Financijska analiza - </a:t>
            </a:r>
            <a:r>
              <a:rPr lang="hr-HR" altLang="en-US" sz="2200" b="1" dirty="0">
                <a:solidFill>
                  <a:prstClr val="black"/>
                </a:solidFill>
              </a:rPr>
              <a:t>S1 opcija - Postavljanje solarnih kolektora samo na krov kotlovnice u Slavonskoj</a:t>
            </a:r>
          </a:p>
          <a:p>
            <a:pPr marL="355600" marR="5080" indent="-342900">
              <a:lnSpc>
                <a:spcPct val="9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Mali solarni sustav, bez povezivanja kotlovnica</a:t>
            </a:r>
          </a:p>
          <a:p>
            <a:pPr marL="355600" marR="5080" indent="-342900">
              <a:lnSpc>
                <a:spcPct val="9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Pozitivno: cijene toplinske energije niža od trenutnih 40 €/MWh</a:t>
            </a:r>
          </a:p>
          <a:p>
            <a:pPr marL="355600" marR="5080" indent="-342900">
              <a:lnSpc>
                <a:spcPct val="9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Negativno: financijski neisplativa opcija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endParaRPr lang="hr-HR" altLang="en-US" sz="2200" dirty="0">
              <a:solidFill>
                <a:prstClr val="black"/>
              </a:solidFill>
            </a:endParaRPr>
          </a:p>
          <a:p>
            <a:pPr marL="469900" marR="5080" lvl="1" indent="0">
              <a:lnSpc>
                <a:spcPct val="114599"/>
              </a:lnSpc>
              <a:spcBef>
                <a:spcPts val="100"/>
              </a:spcBef>
              <a:buNone/>
            </a:pPr>
            <a:endParaRPr lang="pl-PL" altLang="en-US" sz="2200" b="1" u="sng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5B7CCF-2128-4640-8EB5-42924B018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845887"/>
              </p:ext>
            </p:extLst>
          </p:nvPr>
        </p:nvGraphicFramePr>
        <p:xfrm>
          <a:off x="940401" y="3109197"/>
          <a:ext cx="10528792" cy="1169122"/>
        </p:xfrm>
        <a:graphic>
          <a:graphicData uri="http://schemas.openxmlformats.org/drawingml/2006/table">
            <a:tbl>
              <a:tblPr/>
              <a:tblGrid>
                <a:gridCol w="1316099">
                  <a:extLst>
                    <a:ext uri="{9D8B030D-6E8A-4147-A177-3AD203B41FA5}">
                      <a16:colId xmlns:a16="http://schemas.microsoft.com/office/drawing/2014/main" val="4073535922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3706193289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3779852883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3783633895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3302486454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1272291992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718234796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2826209080"/>
                    </a:ext>
                  </a:extLst>
                </a:gridCol>
              </a:tblGrid>
              <a:tr h="608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RAD [m2/MWh]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 - opt (€/MWh)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 - pes (€/MWh)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NPV - opt (€)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NPV - pes (€)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IRR - opt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IRR - pes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Smanjenje CO2 (t/god)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468291"/>
                  </a:ext>
                </a:extLst>
              </a:tr>
              <a:tr h="54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-12.980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-48.694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017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30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334206" cy="4702534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hr-HR" altLang="en-US" sz="2400" b="1" dirty="0">
                <a:solidFill>
                  <a:prstClr val="black"/>
                </a:solidFill>
              </a:rPr>
              <a:t>Financijska analiza – </a:t>
            </a:r>
            <a:r>
              <a:rPr lang="hr-HR" altLang="en-US" sz="2200" b="1" dirty="0">
                <a:solidFill>
                  <a:prstClr val="black"/>
                </a:solidFill>
              </a:rPr>
              <a:t>S2 opcija - Postavljanje solarnih kolektora na polje pored bivše vojarne bez povezivanja kotlovnica</a:t>
            </a:r>
          </a:p>
          <a:p>
            <a:pPr marL="355600" marR="5080" indent="-342900">
              <a:lnSpc>
                <a:spcPct val="9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Mali solarni sustav</a:t>
            </a:r>
          </a:p>
          <a:p>
            <a:pPr marL="355600" marR="5080" indent="-342900">
              <a:lnSpc>
                <a:spcPct val="9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Pozitivno: cijena toplinske energije manja od 40 €/MWh, dodatne uštede zbog gašenja kotlovnice ZTS Hebrangova</a:t>
            </a:r>
          </a:p>
          <a:p>
            <a:pPr marL="355600" marR="5080" indent="-342900">
              <a:lnSpc>
                <a:spcPct val="9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Negativno: financijski neisplativa opcija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endParaRPr lang="hr-HR" altLang="en-US" sz="2200" dirty="0">
              <a:solidFill>
                <a:prstClr val="black"/>
              </a:solidFill>
            </a:endParaRPr>
          </a:p>
          <a:p>
            <a:pPr marL="469900" marR="5080" lvl="1" indent="0">
              <a:lnSpc>
                <a:spcPct val="114599"/>
              </a:lnSpc>
              <a:spcBef>
                <a:spcPts val="100"/>
              </a:spcBef>
              <a:buNone/>
            </a:pPr>
            <a:endParaRPr lang="pl-PL" altLang="en-US" sz="2200" b="1" u="sng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5B7CCF-2128-4640-8EB5-42924B01821E}"/>
              </a:ext>
            </a:extLst>
          </p:cNvPr>
          <p:cNvGraphicFramePr>
            <a:graphicFrameLocks noGrp="1"/>
          </p:cNvGraphicFramePr>
          <p:nvPr/>
        </p:nvGraphicFramePr>
        <p:xfrm>
          <a:off x="940401" y="3440118"/>
          <a:ext cx="10528792" cy="1169122"/>
        </p:xfrm>
        <a:graphic>
          <a:graphicData uri="http://schemas.openxmlformats.org/drawingml/2006/table">
            <a:tbl>
              <a:tblPr/>
              <a:tblGrid>
                <a:gridCol w="1316099">
                  <a:extLst>
                    <a:ext uri="{9D8B030D-6E8A-4147-A177-3AD203B41FA5}">
                      <a16:colId xmlns:a16="http://schemas.microsoft.com/office/drawing/2014/main" val="4073535922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3706193289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3779852883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3783633895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3302486454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1272291992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718234796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2826209080"/>
                    </a:ext>
                  </a:extLst>
                </a:gridCol>
              </a:tblGrid>
              <a:tr h="608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RAD [m2/MWh]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 - opt (€/MWh)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 - pes (€/MWh)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NPV - opt (€)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NPV - pes (€)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IRR - opt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IRR - pes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Smanjenje CO2 (t/god)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468291"/>
                  </a:ext>
                </a:extLst>
              </a:tr>
              <a:tr h="54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-668.233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-681.875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017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5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Vrste analiza i studija - </a:t>
            </a:r>
            <a:r>
              <a:rPr lang="pl-PL" sz="4000" b="1" dirty="0"/>
              <a:t>Koje su razlike između ovih studija?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047639" cy="4702534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hr-HR" sz="2800" b="1" dirty="0">
                <a:solidFill>
                  <a:schemeClr val="accent5">
                    <a:lumMod val="50000"/>
                  </a:schemeClr>
                </a:solidFill>
              </a:rPr>
              <a:t>Što ako analiza ima prefiks „pred”?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hr-HR" dirty="0"/>
              <a:t>..manje detalja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hr-HR" dirty="0"/>
              <a:t>…manje preciznosti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hr-HR" dirty="0"/>
              <a:t>…manje smije koštati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hr-HR" dirty="0"/>
              <a:t>= obična podloga za daljnji razvoj projektne dokumentacije za kompleksne projekte kako bi se izbjegli daljnji troškovi razvoja projektne dokumentacije</a:t>
            </a:r>
          </a:p>
          <a:p>
            <a:pPr marL="0" lvl="1" indent="0">
              <a:spcBef>
                <a:spcPts val="1000"/>
              </a:spcBef>
              <a:buNone/>
            </a:pPr>
            <a:endParaRPr lang="hr-HR" dirty="0"/>
          </a:p>
          <a:p>
            <a:pPr marL="0" lvl="1" indent="0">
              <a:spcBef>
                <a:spcPts val="1000"/>
              </a:spcBef>
              <a:buNone/>
            </a:pPr>
            <a:r>
              <a:rPr lang="hr-HR" dirty="0"/>
              <a:t>Ključan preduvjet svih analiza je poznavanje temeljnih financijskih izvještaja poduzeća koji služe kao podloga/ulazni podaci za financijsku i ekonomsku analizu</a:t>
            </a:r>
          </a:p>
          <a:p>
            <a:pPr lvl="1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4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334206" cy="4702534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hr-HR" altLang="en-US" sz="2400" b="1" dirty="0">
                <a:solidFill>
                  <a:prstClr val="black"/>
                </a:solidFill>
              </a:rPr>
              <a:t>Financijska analiza – </a:t>
            </a:r>
            <a:r>
              <a:rPr lang="hr-HR" altLang="en-US" sz="2200" b="1" dirty="0">
                <a:solidFill>
                  <a:prstClr val="black"/>
                </a:solidFill>
              </a:rPr>
              <a:t>S3 opcija - Postavljanje solarnih kolektora na polje pored bivše vojarne bez povezivanja kotlovnica</a:t>
            </a:r>
          </a:p>
          <a:p>
            <a:pPr marL="355600" marR="5080" indent="-342900">
              <a:lnSpc>
                <a:spcPct val="9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Veći solarni sustav </a:t>
            </a:r>
            <a:r>
              <a:rPr lang="pl-PL" altLang="en-US" sz="2200" dirty="0">
                <a:solidFill>
                  <a:prstClr val="black"/>
                </a:solidFill>
              </a:rPr>
              <a:t>koji se postavlja odvojeno od lokacije spremnika i kotlovnice</a:t>
            </a:r>
            <a:endParaRPr lang="hr-HR" altLang="en-US" sz="2200" dirty="0">
              <a:solidFill>
                <a:prstClr val="black"/>
              </a:solidFill>
            </a:endParaRPr>
          </a:p>
          <a:p>
            <a:pPr marL="355600" marR="5080" indent="-342900">
              <a:lnSpc>
                <a:spcPct val="9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Pozitivno: financijski isplativa opcija, cijena toplinske energije niža od trenutnih 40 €/MWh</a:t>
            </a:r>
          </a:p>
          <a:p>
            <a:pPr marL="355600" marR="5080" indent="-342900">
              <a:lnSpc>
                <a:spcPct val="9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Negativno: ne povezuju se dvije kotlovnice, ostaje trošak modernizacije ZTS Hebrangova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endParaRPr lang="hr-HR" altLang="en-US" sz="2200" dirty="0">
              <a:solidFill>
                <a:prstClr val="black"/>
              </a:solidFill>
            </a:endParaRPr>
          </a:p>
          <a:p>
            <a:pPr marL="469900" marR="5080" lvl="1" indent="0">
              <a:lnSpc>
                <a:spcPct val="114599"/>
              </a:lnSpc>
              <a:spcBef>
                <a:spcPts val="100"/>
              </a:spcBef>
              <a:buNone/>
            </a:pPr>
            <a:endParaRPr lang="pl-PL" altLang="en-US" sz="2200" b="1" u="sng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5B7CCF-2128-4640-8EB5-42924B018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094201"/>
              </p:ext>
            </p:extLst>
          </p:nvPr>
        </p:nvGraphicFramePr>
        <p:xfrm>
          <a:off x="940401" y="3074358"/>
          <a:ext cx="10528792" cy="1169122"/>
        </p:xfrm>
        <a:graphic>
          <a:graphicData uri="http://schemas.openxmlformats.org/drawingml/2006/table">
            <a:tbl>
              <a:tblPr/>
              <a:tblGrid>
                <a:gridCol w="1316099">
                  <a:extLst>
                    <a:ext uri="{9D8B030D-6E8A-4147-A177-3AD203B41FA5}">
                      <a16:colId xmlns:a16="http://schemas.microsoft.com/office/drawing/2014/main" val="4073535922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3706193289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3779852883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3783633895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3302486454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1272291992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718234796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2826209080"/>
                    </a:ext>
                  </a:extLst>
                </a:gridCol>
              </a:tblGrid>
              <a:tr h="608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RAD [m2/MWh]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 - opt (€/MWh)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 - pes (€/MWh)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NPV - opt (€)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NPV - pes (€)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IRR - opt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IRR - pes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Smanjenje CO2 (t/god)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468291"/>
                  </a:ext>
                </a:extLst>
              </a:tr>
              <a:tr h="54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017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4" y="1162050"/>
            <a:ext cx="11560629" cy="4702534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hr-HR" altLang="en-US" sz="2400" b="1" dirty="0">
                <a:solidFill>
                  <a:prstClr val="black"/>
                </a:solidFill>
              </a:rPr>
              <a:t>Financijska analiza – </a:t>
            </a:r>
            <a:r>
              <a:rPr lang="hr-HR" altLang="en-US" sz="2200" b="1" dirty="0">
                <a:solidFill>
                  <a:prstClr val="black"/>
                </a:solidFill>
              </a:rPr>
              <a:t>S4 opcija - </a:t>
            </a:r>
            <a:r>
              <a:rPr lang="sv-SE" altLang="en-US" sz="2200" b="1" dirty="0">
                <a:solidFill>
                  <a:prstClr val="black"/>
                </a:solidFill>
              </a:rPr>
              <a:t>Postavljanje solarnih kolektora na polje pored bivše vojarne + povezivanje kotlovnica</a:t>
            </a:r>
            <a:endParaRPr lang="hr-HR" altLang="en-US" sz="2200" b="1" dirty="0">
              <a:solidFill>
                <a:prstClr val="black"/>
              </a:solidFill>
            </a:endParaRPr>
          </a:p>
          <a:p>
            <a:pPr marL="355600" marR="5080" indent="-342900">
              <a:lnSpc>
                <a:spcPct val="9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Veći solarni sustav uz povezivanje </a:t>
            </a:r>
            <a:r>
              <a:rPr lang="hr-HR" altLang="en-US" sz="2200" dirty="0" err="1">
                <a:solidFill>
                  <a:prstClr val="black"/>
                </a:solidFill>
              </a:rPr>
              <a:t>koltovnica</a:t>
            </a:r>
            <a:endParaRPr lang="hr-HR" altLang="en-US" sz="2200" dirty="0">
              <a:solidFill>
                <a:prstClr val="black"/>
              </a:solidFill>
            </a:endParaRPr>
          </a:p>
          <a:p>
            <a:pPr marL="355600" marR="5080" indent="-342900">
              <a:lnSpc>
                <a:spcPct val="9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Pozitivno: cijena toplinske energije niža od trenutnih 40 €/MWh</a:t>
            </a:r>
          </a:p>
          <a:p>
            <a:pPr marL="355600" marR="5080" indent="-342900">
              <a:lnSpc>
                <a:spcPct val="9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Negativno: financijski neisplativa opcija zbog visoke cijene povezivanja dvaju kotlovnica</a:t>
            </a:r>
          </a:p>
          <a:p>
            <a:pPr marL="469900" marR="5080" lvl="1" indent="0">
              <a:lnSpc>
                <a:spcPct val="114599"/>
              </a:lnSpc>
              <a:spcBef>
                <a:spcPts val="100"/>
              </a:spcBef>
              <a:buNone/>
            </a:pPr>
            <a:endParaRPr lang="pl-PL" altLang="en-US" sz="2200" b="1" u="sng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5B7CCF-2128-4640-8EB5-42924B018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678744"/>
              </p:ext>
            </p:extLst>
          </p:nvPr>
        </p:nvGraphicFramePr>
        <p:xfrm>
          <a:off x="940401" y="3074358"/>
          <a:ext cx="10528792" cy="1169122"/>
        </p:xfrm>
        <a:graphic>
          <a:graphicData uri="http://schemas.openxmlformats.org/drawingml/2006/table">
            <a:tbl>
              <a:tblPr/>
              <a:tblGrid>
                <a:gridCol w="1316099">
                  <a:extLst>
                    <a:ext uri="{9D8B030D-6E8A-4147-A177-3AD203B41FA5}">
                      <a16:colId xmlns:a16="http://schemas.microsoft.com/office/drawing/2014/main" val="4073535922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3706193289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3779852883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3783633895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3302486454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1272291992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718234796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2826209080"/>
                    </a:ext>
                  </a:extLst>
                </a:gridCol>
              </a:tblGrid>
              <a:tr h="608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RAD [m2/MWh]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 - opt (€/MWh)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 - pes (€/MWh)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NPV - opt (€)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NPV - pes (€)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IRR - opt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IRR - pes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Smanjenje CO2 (t/god)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468291"/>
                  </a:ext>
                </a:extLst>
              </a:tr>
              <a:tr h="54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-587.442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-890.563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017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9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334206" cy="4702534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hr-HR" altLang="en-US" sz="2400" b="1" dirty="0">
                <a:solidFill>
                  <a:prstClr val="black"/>
                </a:solidFill>
              </a:rPr>
              <a:t>Financijska analiza – </a:t>
            </a:r>
            <a:r>
              <a:rPr lang="hr-HR" altLang="en-US" sz="2200" b="1" dirty="0">
                <a:solidFill>
                  <a:prstClr val="black"/>
                </a:solidFill>
              </a:rPr>
              <a:t>S5 opcija - Postavljanje solarnih kolektora na polje pored bivše vojarne + povezivanje kotlovnica + integracija dizalice topline</a:t>
            </a:r>
          </a:p>
          <a:p>
            <a:pPr marL="355600" marR="5080" indent="-342900">
              <a:lnSpc>
                <a:spcPct val="9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Veći solarni sustav u kombinaciji s dizalicom topline u ZTS Hebrangova</a:t>
            </a:r>
          </a:p>
          <a:p>
            <a:pPr marL="355600" marR="5080" indent="-342900">
              <a:lnSpc>
                <a:spcPct val="9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Pozitivno: financijski isplativa opcija</a:t>
            </a:r>
          </a:p>
          <a:p>
            <a:pPr marL="355600" marR="5080" indent="-342900">
              <a:lnSpc>
                <a:spcPct val="9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Negativno: potrebna cijena toplinske energije viša od 40 €/MWh da opcija bude isplativa</a:t>
            </a:r>
          </a:p>
          <a:p>
            <a:pPr marL="469900" marR="5080" lvl="1" indent="0">
              <a:lnSpc>
                <a:spcPct val="114599"/>
              </a:lnSpc>
              <a:spcBef>
                <a:spcPts val="100"/>
              </a:spcBef>
              <a:buNone/>
            </a:pPr>
            <a:endParaRPr lang="pl-PL" altLang="en-US" sz="2200" b="1" u="sng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5B7CCF-2128-4640-8EB5-42924B018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520070"/>
              </p:ext>
            </p:extLst>
          </p:nvPr>
        </p:nvGraphicFramePr>
        <p:xfrm>
          <a:off x="940401" y="3074358"/>
          <a:ext cx="10528792" cy="1238250"/>
        </p:xfrm>
        <a:graphic>
          <a:graphicData uri="http://schemas.openxmlformats.org/drawingml/2006/table">
            <a:tbl>
              <a:tblPr/>
              <a:tblGrid>
                <a:gridCol w="1316099">
                  <a:extLst>
                    <a:ext uri="{9D8B030D-6E8A-4147-A177-3AD203B41FA5}">
                      <a16:colId xmlns:a16="http://schemas.microsoft.com/office/drawing/2014/main" val="4073535922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3706193289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3779852883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3783633895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3302486454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1272291992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718234796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2826209080"/>
                    </a:ext>
                  </a:extLst>
                </a:gridCol>
              </a:tblGrid>
              <a:tr h="608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RAD [m2/MWh]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 - opt (€/MWh)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 - pes (€/MWh)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NPV - opt (€)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NPV - pes (€)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IRR - opt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IRR - pes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Smanjenje CO2 (t/god)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468291"/>
                  </a:ext>
                </a:extLst>
              </a:tr>
              <a:tr h="54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54,82</a:t>
                      </a:r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1.140.000 - 801.000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40.500 - 64.300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11,13 </a:t>
                      </a:r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b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 </a:t>
                      </a:r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017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03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334206" cy="4702534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hr-HR" altLang="en-US" sz="2400" b="1" dirty="0">
                <a:solidFill>
                  <a:prstClr val="black"/>
                </a:solidFill>
              </a:rPr>
              <a:t>Financijska analiza – </a:t>
            </a:r>
            <a:r>
              <a:rPr lang="hr-HR" altLang="en-US" sz="2200" b="1" dirty="0">
                <a:solidFill>
                  <a:prstClr val="black"/>
                </a:solidFill>
              </a:rPr>
              <a:t>S6 opcija - Samo povezivanje kotlovnica</a:t>
            </a:r>
          </a:p>
          <a:p>
            <a:pPr marL="355600" marR="5080" indent="-342900">
              <a:lnSpc>
                <a:spcPct val="9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Predviđa samo povezivanje kotlovnica, bez integracije OIE</a:t>
            </a:r>
          </a:p>
          <a:p>
            <a:pPr marL="355600" marR="5080" indent="-342900">
              <a:lnSpc>
                <a:spcPct val="9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Pozitivno: jednostavna investicija</a:t>
            </a:r>
          </a:p>
          <a:p>
            <a:pPr marL="355600" marR="5080" indent="-342900">
              <a:lnSpc>
                <a:spcPct val="9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Negativno: financijski neisplativa investicija</a:t>
            </a:r>
          </a:p>
          <a:p>
            <a:pPr marL="469900" marR="5080" lvl="1" indent="0">
              <a:lnSpc>
                <a:spcPct val="114599"/>
              </a:lnSpc>
              <a:spcBef>
                <a:spcPts val="100"/>
              </a:spcBef>
              <a:buNone/>
            </a:pPr>
            <a:endParaRPr lang="pl-PL" altLang="en-US" sz="2200" b="1" u="sng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5B7CCF-2128-4640-8EB5-42924B018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868138"/>
              </p:ext>
            </p:extLst>
          </p:nvPr>
        </p:nvGraphicFramePr>
        <p:xfrm>
          <a:off x="940401" y="2743424"/>
          <a:ext cx="10528792" cy="1169122"/>
        </p:xfrm>
        <a:graphic>
          <a:graphicData uri="http://schemas.openxmlformats.org/drawingml/2006/table">
            <a:tbl>
              <a:tblPr/>
              <a:tblGrid>
                <a:gridCol w="1316099">
                  <a:extLst>
                    <a:ext uri="{9D8B030D-6E8A-4147-A177-3AD203B41FA5}">
                      <a16:colId xmlns:a16="http://schemas.microsoft.com/office/drawing/2014/main" val="4073535922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3706193289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3779852883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3783633895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3302486454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1272291992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718234796"/>
                    </a:ext>
                  </a:extLst>
                </a:gridCol>
                <a:gridCol w="1316099">
                  <a:extLst>
                    <a:ext uri="{9D8B030D-6E8A-4147-A177-3AD203B41FA5}">
                      <a16:colId xmlns:a16="http://schemas.microsoft.com/office/drawing/2014/main" val="2826209080"/>
                    </a:ext>
                  </a:extLst>
                </a:gridCol>
              </a:tblGrid>
              <a:tr h="608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RAD [m2/MWh]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 - opt (€/MWh)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 - pes (€/MWh)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NPV - opt (€)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NPV - pes (€)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IRR - opt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IRR - pes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Smanjenje CO2 (t/god)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468291"/>
                  </a:ext>
                </a:extLst>
              </a:tr>
              <a:tr h="54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-637.219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017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96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334206" cy="4702534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hr-HR" altLang="en-US" sz="2400" b="1" dirty="0">
                <a:solidFill>
                  <a:prstClr val="black"/>
                </a:solidFill>
              </a:rPr>
              <a:t>Financijska analiza – </a:t>
            </a:r>
            <a:r>
              <a:rPr lang="hr-HR" altLang="en-US" sz="2200" b="1" dirty="0">
                <a:solidFill>
                  <a:prstClr val="black"/>
                </a:solidFill>
              </a:rPr>
              <a:t>Rekapitulacija opcija</a:t>
            </a:r>
          </a:p>
          <a:p>
            <a:pPr marL="355600" marR="5080" indent="-342900">
              <a:lnSpc>
                <a:spcPct val="94599"/>
              </a:lnSpc>
              <a:spcBef>
                <a:spcPts val="100"/>
              </a:spcBef>
            </a:pPr>
            <a:r>
              <a:rPr lang="hr-HR" altLang="en-US" sz="2200" dirty="0">
                <a:solidFill>
                  <a:prstClr val="black"/>
                </a:solidFill>
              </a:rPr>
              <a:t>Financijski najisplativija opcija je S3 - gradnja solarnih kolektora uz RAD 0,2 na polju bez međusobnog povezivanja kotlovnica</a:t>
            </a:r>
          </a:p>
          <a:p>
            <a:pPr marL="469900" marR="5080" lvl="1" indent="0">
              <a:lnSpc>
                <a:spcPct val="114599"/>
              </a:lnSpc>
              <a:spcBef>
                <a:spcPts val="100"/>
              </a:spcBef>
              <a:buNone/>
            </a:pPr>
            <a:endParaRPr lang="pl-PL" altLang="en-US" sz="2200" b="1" u="sng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59486D-AF4C-4CD7-AA18-17AB319EA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537425"/>
              </p:ext>
            </p:extLst>
          </p:nvPr>
        </p:nvGraphicFramePr>
        <p:xfrm>
          <a:off x="739682" y="2487613"/>
          <a:ext cx="10703385" cy="3489862"/>
        </p:xfrm>
        <a:graphic>
          <a:graphicData uri="http://schemas.openxmlformats.org/drawingml/2006/table">
            <a:tbl>
              <a:tblPr/>
              <a:tblGrid>
                <a:gridCol w="1189265">
                  <a:extLst>
                    <a:ext uri="{9D8B030D-6E8A-4147-A177-3AD203B41FA5}">
                      <a16:colId xmlns:a16="http://schemas.microsoft.com/office/drawing/2014/main" val="3467910925"/>
                    </a:ext>
                  </a:extLst>
                </a:gridCol>
                <a:gridCol w="1189265">
                  <a:extLst>
                    <a:ext uri="{9D8B030D-6E8A-4147-A177-3AD203B41FA5}">
                      <a16:colId xmlns:a16="http://schemas.microsoft.com/office/drawing/2014/main" val="2375312769"/>
                    </a:ext>
                  </a:extLst>
                </a:gridCol>
                <a:gridCol w="1189265">
                  <a:extLst>
                    <a:ext uri="{9D8B030D-6E8A-4147-A177-3AD203B41FA5}">
                      <a16:colId xmlns:a16="http://schemas.microsoft.com/office/drawing/2014/main" val="2322895997"/>
                    </a:ext>
                  </a:extLst>
                </a:gridCol>
                <a:gridCol w="1189265">
                  <a:extLst>
                    <a:ext uri="{9D8B030D-6E8A-4147-A177-3AD203B41FA5}">
                      <a16:colId xmlns:a16="http://schemas.microsoft.com/office/drawing/2014/main" val="621738407"/>
                    </a:ext>
                  </a:extLst>
                </a:gridCol>
                <a:gridCol w="1189265">
                  <a:extLst>
                    <a:ext uri="{9D8B030D-6E8A-4147-A177-3AD203B41FA5}">
                      <a16:colId xmlns:a16="http://schemas.microsoft.com/office/drawing/2014/main" val="948677866"/>
                    </a:ext>
                  </a:extLst>
                </a:gridCol>
                <a:gridCol w="1189265">
                  <a:extLst>
                    <a:ext uri="{9D8B030D-6E8A-4147-A177-3AD203B41FA5}">
                      <a16:colId xmlns:a16="http://schemas.microsoft.com/office/drawing/2014/main" val="4294571257"/>
                    </a:ext>
                  </a:extLst>
                </a:gridCol>
                <a:gridCol w="1189265">
                  <a:extLst>
                    <a:ext uri="{9D8B030D-6E8A-4147-A177-3AD203B41FA5}">
                      <a16:colId xmlns:a16="http://schemas.microsoft.com/office/drawing/2014/main" val="2107788080"/>
                    </a:ext>
                  </a:extLst>
                </a:gridCol>
                <a:gridCol w="1189265">
                  <a:extLst>
                    <a:ext uri="{9D8B030D-6E8A-4147-A177-3AD203B41FA5}">
                      <a16:colId xmlns:a16="http://schemas.microsoft.com/office/drawing/2014/main" val="2775863025"/>
                    </a:ext>
                  </a:extLst>
                </a:gridCol>
                <a:gridCol w="1189265">
                  <a:extLst>
                    <a:ext uri="{9D8B030D-6E8A-4147-A177-3AD203B41FA5}">
                      <a16:colId xmlns:a16="http://schemas.microsoft.com/office/drawing/2014/main" val="2346302981"/>
                    </a:ext>
                  </a:extLst>
                </a:gridCol>
              </a:tblGrid>
              <a:tr h="666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Opcija</a:t>
                      </a:r>
                      <a:endParaRPr lang="en-US" sz="1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RAD </a:t>
                      </a:r>
                      <a:r>
                        <a:rPr lang="hr-HR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m2/MWh</a:t>
                      </a:r>
                      <a:r>
                        <a:rPr lang="hr-HR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 - opt (€/MWh)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 - pes (€/MWh)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NPV - opt (€)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NPV - pes (€)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IRR - opt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IRR - pes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Smanjenje</a:t>
                      </a:r>
                      <a:r>
                        <a:rPr lang="en-U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CO2 (t/god)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34263"/>
                  </a:ext>
                </a:extLst>
              </a:tr>
              <a:tr h="414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-12.980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-48.694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169753"/>
                  </a:ext>
                </a:extLst>
              </a:tr>
              <a:tr h="414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-668.233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-681.875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879564"/>
                  </a:ext>
                </a:extLst>
              </a:tr>
              <a:tr h="414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607036"/>
                  </a:ext>
                </a:extLst>
              </a:tr>
              <a:tr h="414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-587.442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-890.563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891753"/>
                  </a:ext>
                </a:extLst>
              </a:tr>
              <a:tr h="750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54,82</a:t>
                      </a:r>
                      <a:r>
                        <a:rPr lang="hr-H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1.140.000 - 801.000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40.500 - 64.300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11,13 </a:t>
                      </a:r>
                      <a:r>
                        <a:rPr lang="hr-H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br>
                        <a:rPr lang="hr-H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  <a:r>
                        <a:rPr lang="hr-H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br>
                        <a:rPr lang="hr-H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 </a:t>
                      </a:r>
                      <a:r>
                        <a:rPr lang="hr-H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hr-H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188946"/>
                  </a:ext>
                </a:extLst>
              </a:tr>
              <a:tr h="414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-637.219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098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93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334206" cy="4702534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buFont typeface="+mj-lt"/>
              <a:buAutoNum type="arabicPeriod" startAt="8"/>
            </a:pPr>
            <a:r>
              <a:rPr lang="hr-HR" altLang="en-US" sz="2400" b="1" dirty="0">
                <a:solidFill>
                  <a:prstClr val="black"/>
                </a:solidFill>
              </a:rPr>
              <a:t>Ekonomska analiza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Nije izrađena ekonomska analiza, ali je procijenjeno smanjenje emisija CO2 – ovo predstavlja financijski, ne ekonomski trošak projekta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Integracijom OIE pretpostavlja se da dolazi do </a:t>
            </a:r>
            <a:r>
              <a:rPr lang="pl-PL" altLang="en-US" sz="2200" dirty="0">
                <a:solidFill>
                  <a:srgbClr val="0070C0"/>
                </a:solidFill>
              </a:rPr>
              <a:t>pozitivnog</a:t>
            </a:r>
            <a:r>
              <a:rPr lang="pl-PL" altLang="en-US" sz="2200" dirty="0">
                <a:solidFill>
                  <a:prstClr val="black"/>
                </a:solidFill>
              </a:rPr>
              <a:t> utjecaja na kvalitetu zraka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Spajanje dodatnih korisnika na CTS – </a:t>
            </a:r>
            <a:r>
              <a:rPr lang="pl-PL" altLang="en-US" sz="2200" dirty="0">
                <a:solidFill>
                  <a:srgbClr val="0070C0"/>
                </a:solidFill>
              </a:rPr>
              <a:t>pozitivan</a:t>
            </a:r>
            <a:r>
              <a:rPr lang="pl-PL" altLang="en-US" sz="2200" dirty="0">
                <a:solidFill>
                  <a:prstClr val="black"/>
                </a:solidFill>
              </a:rPr>
              <a:t> učinak ako trenutni potrošači koriste sustave grijanja sa štetnijim učinkom na okoliš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Utjecaj svih projektnih opcija na tlo, vodu i krajobraz – </a:t>
            </a:r>
            <a:r>
              <a:rPr lang="pl-PL" altLang="en-US" sz="2200" dirty="0">
                <a:solidFill>
                  <a:srgbClr val="B80000"/>
                </a:solidFill>
              </a:rPr>
              <a:t>negativan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endParaRPr lang="pl-PL" altLang="en-US" sz="2200" dirty="0">
              <a:solidFill>
                <a:prstClr val="black"/>
              </a:solidFill>
            </a:endParaRP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endParaRPr lang="hr-HR" altLang="en-US" sz="2200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4" y="1162050"/>
            <a:ext cx="11647715" cy="4702534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buFont typeface="+mj-lt"/>
              <a:buAutoNum type="arabicPeriod" startAt="9"/>
            </a:pPr>
            <a:r>
              <a:rPr lang="hr-HR" altLang="en-US" sz="2400" b="1" dirty="0">
                <a:solidFill>
                  <a:prstClr val="black"/>
                </a:solidFill>
              </a:rPr>
              <a:t>Analiza rizika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b="1" dirty="0">
                <a:solidFill>
                  <a:prstClr val="black"/>
                </a:solidFill>
              </a:rPr>
              <a:t>Analiza osjetljivosti</a:t>
            </a:r>
          </a:p>
          <a:p>
            <a:pPr marL="739775" marR="5080" lvl="1" indent="-269875">
              <a:lnSpc>
                <a:spcPct val="114599"/>
              </a:lnSpc>
              <a:spcBef>
                <a:spcPts val="100"/>
              </a:spcBef>
            </a:pPr>
            <a:r>
              <a:rPr lang="pl-PL" altLang="en-US" sz="2100" dirty="0">
                <a:solidFill>
                  <a:prstClr val="black"/>
                </a:solidFill>
              </a:rPr>
              <a:t>Izrađena za S3 opciju</a:t>
            </a:r>
          </a:p>
          <a:p>
            <a:pPr marL="739775" marR="5080" lvl="1" indent="-269875">
              <a:lnSpc>
                <a:spcPct val="114599"/>
              </a:lnSpc>
              <a:spcBef>
                <a:spcPts val="100"/>
              </a:spcBef>
            </a:pPr>
            <a:r>
              <a:rPr lang="pl-PL" altLang="en-US" sz="2100" dirty="0">
                <a:solidFill>
                  <a:prstClr val="black"/>
                </a:solidFill>
              </a:rPr>
              <a:t>Analizira isplativost investicije ovisno o kretanju dvije ključne varijable: cijene plina i emisija CO2  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endParaRPr lang="pl-PL" altLang="en-US" sz="2200" b="1" dirty="0">
              <a:solidFill>
                <a:prstClr val="black"/>
              </a:solidFill>
            </a:endParaRPr>
          </a:p>
          <a:p>
            <a:pPr marL="12700" marR="5080" indent="0">
              <a:lnSpc>
                <a:spcPct val="114599"/>
              </a:lnSpc>
              <a:spcBef>
                <a:spcPts val="100"/>
              </a:spcBef>
              <a:buNone/>
            </a:pPr>
            <a:endParaRPr lang="pl-PL" altLang="en-US" sz="2200" dirty="0">
              <a:solidFill>
                <a:prstClr val="black"/>
              </a:solidFill>
            </a:endParaRP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endParaRPr lang="hr-HR" altLang="en-US" sz="2200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48EE98-6362-4644-8F66-0F09D6E46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246" y="2811546"/>
            <a:ext cx="7440485" cy="34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5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4" y="1162050"/>
            <a:ext cx="11647715" cy="4702534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buFont typeface="+mj-lt"/>
              <a:buAutoNum type="arabicPeriod" startAt="9"/>
            </a:pPr>
            <a:r>
              <a:rPr lang="hr-HR" altLang="en-US" sz="2400" b="1" dirty="0">
                <a:solidFill>
                  <a:prstClr val="black"/>
                </a:solidFill>
              </a:rPr>
              <a:t>Analiza rizika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b="1" dirty="0">
                <a:solidFill>
                  <a:prstClr val="black"/>
                </a:solidFill>
              </a:rPr>
              <a:t>Identifikacija rizika: </a:t>
            </a:r>
            <a:r>
              <a:rPr lang="pl-PL" altLang="en-US" sz="2200" dirty="0">
                <a:solidFill>
                  <a:prstClr val="black"/>
                </a:solidFill>
              </a:rPr>
              <a:t>Iako najisplativija, opcija S3 je rizična jer iziskuje gradnju povećeg kolektorskog polja dislociranog od lokacija kotlovnica, a to bi bio prvi takav projekt integracije kolektora u CTS u Hrvatskoj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b="1" dirty="0">
                <a:solidFill>
                  <a:prstClr val="black"/>
                </a:solidFill>
              </a:rPr>
              <a:t>Preporuka:</a:t>
            </a:r>
            <a:r>
              <a:rPr lang="pl-PL" altLang="en-US" sz="2200" dirty="0">
                <a:solidFill>
                  <a:prstClr val="black"/>
                </a:solidFill>
              </a:rPr>
              <a:t> realizirati opciju S1 zbog tehničke i financijske ne zahtjevnosti, a zatim S3 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endParaRPr lang="pl-PL" altLang="en-US" sz="2200" dirty="0">
              <a:solidFill>
                <a:prstClr val="black"/>
              </a:solidFill>
            </a:endParaRP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endParaRPr lang="hr-HR" altLang="en-US" sz="2200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2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4" y="1162050"/>
            <a:ext cx="11647715" cy="4702534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buFont typeface="+mj-lt"/>
              <a:buAutoNum type="arabicPeriod" startAt="9"/>
            </a:pPr>
            <a:r>
              <a:rPr lang="hr-HR" altLang="en-US" sz="2400" b="1" dirty="0">
                <a:solidFill>
                  <a:prstClr val="black"/>
                </a:solidFill>
              </a:rPr>
              <a:t>Analiza rizika - </a:t>
            </a:r>
            <a:r>
              <a:rPr lang="pl-PL" altLang="en-US" sz="2200" b="1" dirty="0">
                <a:solidFill>
                  <a:prstClr val="black"/>
                </a:solidFill>
              </a:rPr>
              <a:t>Kvalitativna analiza rizika opcije S3</a:t>
            </a:r>
          </a:p>
          <a:p>
            <a:pPr marL="12700" marR="5080" indent="0">
              <a:lnSpc>
                <a:spcPct val="94599"/>
              </a:lnSpc>
              <a:spcBef>
                <a:spcPts val="100"/>
              </a:spcBef>
              <a:buNone/>
            </a:pPr>
            <a:endParaRPr lang="pl-PL" altLang="en-US" sz="2200" b="1" dirty="0">
              <a:solidFill>
                <a:prstClr val="black"/>
              </a:solidFill>
            </a:endParaRP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endParaRPr lang="pl-PL" altLang="en-US" sz="2200" dirty="0">
              <a:solidFill>
                <a:prstClr val="black"/>
              </a:solidFill>
            </a:endParaRP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endParaRPr lang="hr-HR" altLang="en-US" sz="2200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BEAC70-0477-432F-BD01-651AC2B2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916758"/>
              </p:ext>
            </p:extLst>
          </p:nvPr>
        </p:nvGraphicFramePr>
        <p:xfrm>
          <a:off x="673570" y="1575373"/>
          <a:ext cx="10125060" cy="4555003"/>
        </p:xfrm>
        <a:graphic>
          <a:graphicData uri="http://schemas.openxmlformats.org/drawingml/2006/table">
            <a:tbl>
              <a:tblPr firstRow="1" firstCol="1" bandRow="1"/>
              <a:tblGrid>
                <a:gridCol w="985773">
                  <a:extLst>
                    <a:ext uri="{9D8B030D-6E8A-4147-A177-3AD203B41FA5}">
                      <a16:colId xmlns:a16="http://schemas.microsoft.com/office/drawing/2014/main" val="4203179386"/>
                    </a:ext>
                  </a:extLst>
                </a:gridCol>
                <a:gridCol w="5129361">
                  <a:extLst>
                    <a:ext uri="{9D8B030D-6E8A-4147-A177-3AD203B41FA5}">
                      <a16:colId xmlns:a16="http://schemas.microsoft.com/office/drawing/2014/main" val="1303166366"/>
                    </a:ext>
                  </a:extLst>
                </a:gridCol>
                <a:gridCol w="1336642">
                  <a:extLst>
                    <a:ext uri="{9D8B030D-6E8A-4147-A177-3AD203B41FA5}">
                      <a16:colId xmlns:a16="http://schemas.microsoft.com/office/drawing/2014/main" val="226768171"/>
                    </a:ext>
                  </a:extLst>
                </a:gridCol>
                <a:gridCol w="1336642">
                  <a:extLst>
                    <a:ext uri="{9D8B030D-6E8A-4147-A177-3AD203B41FA5}">
                      <a16:colId xmlns:a16="http://schemas.microsoft.com/office/drawing/2014/main" val="62317703"/>
                    </a:ext>
                  </a:extLst>
                </a:gridCol>
                <a:gridCol w="1336642">
                  <a:extLst>
                    <a:ext uri="{9D8B030D-6E8A-4147-A177-3AD203B41FA5}">
                      <a16:colId xmlns:a16="http://schemas.microsoft.com/office/drawing/2014/main" val="1377106285"/>
                    </a:ext>
                  </a:extLst>
                </a:gridCol>
              </a:tblGrid>
              <a:tr h="233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Oznaka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Rizični događaj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Vjerojatnost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Učinak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Ocjena rizika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623121"/>
                  </a:ext>
                </a:extLst>
              </a:tr>
              <a:tr h="205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Rizik nedovoljne potražnje od strane potencijalnih korisnika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078841"/>
                  </a:ext>
                </a:extLst>
              </a:tr>
              <a:tr h="205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Rast broja korisnika s individualnim sustavima grijanja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569710"/>
                  </a:ext>
                </a:extLst>
              </a:tr>
              <a:tr h="205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iskustvo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projektiranju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inovativnih integriranih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sustava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730909"/>
                  </a:ext>
                </a:extLst>
              </a:tr>
              <a:tr h="205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Oscilacija cijena energetske opreme na tržištu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460430"/>
                  </a:ext>
                </a:extLst>
              </a:tr>
              <a:tr h="205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Upitan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životni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vijek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pouzdanost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energetske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opreme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605734"/>
                  </a:ext>
                </a:extLst>
              </a:tr>
              <a:tr h="205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Kašnjenje s izradom glavnog projekta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887414"/>
                  </a:ext>
                </a:extLst>
              </a:tr>
              <a:tr h="205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Dugo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vrijeme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potrebno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ishođenje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potrebnih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dozvola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27058"/>
                  </a:ext>
                </a:extLst>
              </a:tr>
              <a:tr h="205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Dugo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vrijeme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izgradnje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provedbe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građevinskih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radova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806581"/>
                  </a:ext>
                </a:extLst>
              </a:tr>
              <a:tr h="205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Nepovoljni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meteorološki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uvjeti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vrijeme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gradnje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654694"/>
                  </a:ext>
                </a:extLst>
              </a:tr>
              <a:tr h="205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stručno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odgovorno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rukovodstvo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086248"/>
                  </a:ext>
                </a:extLst>
              </a:tr>
              <a:tr h="205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Nedovoljan broj stručnjaka u provedbenom timu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431969"/>
                  </a:ext>
                </a:extLst>
              </a:tr>
              <a:tr h="205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Nedostatna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kvalificiranost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motiviranost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zaposlenog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osoblja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20215"/>
                  </a:ext>
                </a:extLst>
              </a:tr>
              <a:tr h="205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Velika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fluktuacija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osoblja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36517"/>
                  </a:ext>
                </a:extLst>
              </a:tr>
              <a:tr h="205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edukacija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trening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zaposlenih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295619"/>
                  </a:ext>
                </a:extLst>
              </a:tr>
              <a:tr h="205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Nedovoljna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operativnost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Upravljačke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strukture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6113"/>
                  </a:ext>
                </a:extLst>
              </a:tr>
              <a:tr h="205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Slaba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koordinacija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aktivnosti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projektu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634166"/>
                  </a:ext>
                </a:extLst>
              </a:tr>
              <a:tr h="205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Nemogućnost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osiguranja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financiranja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investicijskih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troškova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59079"/>
                  </a:ext>
                </a:extLst>
              </a:tr>
              <a:tr h="205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Prekoračenje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investicijskih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troškova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245689"/>
                  </a:ext>
                </a:extLst>
              </a:tr>
              <a:tr h="205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Viši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operativni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troškovi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planiranog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87475"/>
                  </a:ext>
                </a:extLst>
              </a:tr>
              <a:tr h="205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kupovne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moći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korisnika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39534"/>
                  </a:ext>
                </a:extLst>
              </a:tr>
              <a:tr h="205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Zakonodavne promjene u energetskom sustavu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409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5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C969-4523-479F-8F50-4A760E9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9" y="46137"/>
            <a:ext cx="11768789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Studija izvodljivosti integracije OIE u CTS Samobor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090F-1CA3-4863-872C-F5F44C22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162050"/>
            <a:ext cx="11334206" cy="4702534"/>
          </a:xfrm>
        </p:spPr>
        <p:txBody>
          <a:bodyPr>
            <a:normAutofit/>
          </a:bodyPr>
          <a:lstStyle/>
          <a:p>
            <a:pPr marL="469900" marR="5080" indent="-457200">
              <a:lnSpc>
                <a:spcPct val="94599"/>
              </a:lnSpc>
              <a:spcBef>
                <a:spcPts val="100"/>
              </a:spcBef>
              <a:buFont typeface="+mj-lt"/>
              <a:buAutoNum type="arabicPeriod" startAt="10"/>
            </a:pPr>
            <a:r>
              <a:rPr lang="hr-HR" altLang="en-US" sz="2400" b="1" dirty="0">
                <a:solidFill>
                  <a:prstClr val="black"/>
                </a:solidFill>
              </a:rPr>
              <a:t>Zaključna ocjena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Odabrane su opcije S1 i S3 kao najbolji omjeri financijske isplativosti i tehničko-financijskog rizika za pokretača investicije 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r>
              <a:rPr lang="pl-PL" altLang="en-US" sz="2200" dirty="0">
                <a:solidFill>
                  <a:prstClr val="black"/>
                </a:solidFill>
              </a:rPr>
              <a:t>Ostale opcije ili nisu financijski isplative ili zahtijevaju povećanje cijene toplinske energije, što je neprihvatljiv uvjet zbog stanja na tržištu</a:t>
            </a: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endParaRPr lang="pl-PL" altLang="en-US" sz="2200" dirty="0">
              <a:solidFill>
                <a:prstClr val="black"/>
              </a:solidFill>
            </a:endParaRPr>
          </a:p>
          <a:p>
            <a:pPr marL="355600" marR="5080" indent="-342900">
              <a:lnSpc>
                <a:spcPct val="114599"/>
              </a:lnSpc>
              <a:spcBef>
                <a:spcPts val="100"/>
              </a:spcBef>
            </a:pPr>
            <a:endParaRPr lang="hr-HR" altLang="en-US" sz="2200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A6E21-8EC8-4400-9072-62EA865C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9" y="6130385"/>
            <a:ext cx="2438405" cy="7741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D78095-CB5C-411A-AA35-2FFEAA17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1470" y="5977473"/>
            <a:ext cx="1271451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E6494D89B8A14B8928C7817011CB49" ma:contentTypeVersion="6" ma:contentTypeDescription="Create a new document." ma:contentTypeScope="" ma:versionID="a8b4f4138c3875b53e768aa028d7d16f">
  <xsd:schema xmlns:xsd="http://www.w3.org/2001/XMLSchema" xmlns:xs="http://www.w3.org/2001/XMLSchema" xmlns:p="http://schemas.microsoft.com/office/2006/metadata/properties" xmlns:ns2="10bbcb74-5e78-497c-887f-4413b73440d2" targetNamespace="http://schemas.microsoft.com/office/2006/metadata/properties" ma:root="true" ma:fieldsID="66cf65ec63b3fd8456b67ab055291c89" ns2:_="">
    <xsd:import namespace="10bbcb74-5e78-497c-887f-4413b73440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bcb74-5e78-497c-887f-4413b73440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F59DEE-8C55-43DE-B3F6-9D07E3E5800E}"/>
</file>

<file path=customXml/itemProps2.xml><?xml version="1.0" encoding="utf-8"?>
<ds:datastoreItem xmlns:ds="http://schemas.openxmlformats.org/officeDocument/2006/customXml" ds:itemID="{24E4A17B-6E1E-47D1-A564-A744538D25AD}"/>
</file>

<file path=customXml/itemProps3.xml><?xml version="1.0" encoding="utf-8"?>
<ds:datastoreItem xmlns:ds="http://schemas.openxmlformats.org/officeDocument/2006/customXml" ds:itemID="{78A214AD-E0B0-48C1-B9A6-6B656B2C5044}"/>
</file>

<file path=docProps/app.xml><?xml version="1.0" encoding="utf-8"?>
<Properties xmlns="http://schemas.openxmlformats.org/officeDocument/2006/extended-properties" xmlns:vt="http://schemas.openxmlformats.org/officeDocument/2006/docPropsVTypes">
  <TotalTime>8816</TotalTime>
  <Words>8813</Words>
  <Application>Microsoft Office PowerPoint</Application>
  <PresentationFormat>Widescreen</PresentationFormat>
  <Paragraphs>1962</Paragraphs>
  <Slides>130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130</vt:i4>
      </vt:variant>
    </vt:vector>
  </HeadingPairs>
  <TitlesOfParts>
    <vt:vector size="139" baseType="lpstr">
      <vt:lpstr>Arial</vt:lpstr>
      <vt:lpstr>Calibri</vt:lpstr>
      <vt:lpstr>Calibri Light</vt:lpstr>
      <vt:lpstr>Cambria Math</vt:lpstr>
      <vt:lpstr>Times New Roman</vt:lpstr>
      <vt:lpstr>Trebuchet MS</vt:lpstr>
      <vt:lpstr>Wingdings</vt:lpstr>
      <vt:lpstr>Wingdings 3</vt:lpstr>
      <vt:lpstr>Office Theme</vt:lpstr>
      <vt:lpstr>Financijska i ekonomska analiza projekata</vt:lpstr>
      <vt:lpstr>Sadržaj</vt:lpstr>
      <vt:lpstr>?</vt:lpstr>
      <vt:lpstr>Svrha izrade financijske i ekonomske analize/studije</vt:lpstr>
      <vt:lpstr>Vrste analiza i studija</vt:lpstr>
      <vt:lpstr>Vrste analiza i studija - Koje su razlike između ovih studija?</vt:lpstr>
      <vt:lpstr>Vrste analiza i studija - Koje su razlike između ovih studija?</vt:lpstr>
      <vt:lpstr>Vrste analiza i studija – sadržaji studija</vt:lpstr>
      <vt:lpstr>Vrste analiza i studija - Koje su razlike između ovih studija?</vt:lpstr>
      <vt:lpstr>Faza u kojoj se izrađuje studija izvodljivosti (s CBA analizom)</vt:lpstr>
      <vt:lpstr>Proces provedbe projekata financiranih EU sredstvima</vt:lpstr>
      <vt:lpstr>Studija izvodljivosti s analizom troškova i koristi</vt:lpstr>
      <vt:lpstr>Struktura studije izvodljivosti s analizom troškova i koristi</vt:lpstr>
      <vt:lpstr>Struktura studije izvodljivosti s analizom troškova i koristi</vt:lpstr>
      <vt:lpstr>Studija izvodljivosti s analizom troškova i koristi</vt:lpstr>
      <vt:lpstr>Studija izvodljivosti s analizom troškova i koristi</vt:lpstr>
      <vt:lpstr>Studija izvodljivosti s analizom troškova i koristi</vt:lpstr>
      <vt:lpstr>Studija izvodljivosti s analizom troškova i koristi</vt:lpstr>
      <vt:lpstr>Studija izvodljivosti s analizom troškova i koristi</vt:lpstr>
      <vt:lpstr>Studija izvodljivosti s analizom troškova i koristi</vt:lpstr>
      <vt:lpstr>Studija izvodljivosti s analizom troškova i koristi</vt:lpstr>
      <vt:lpstr>Studija izvodljivosti s analizom troškova i koristi</vt:lpstr>
      <vt:lpstr>Osnovna načela izrade financijske i ekonomske analize</vt:lpstr>
      <vt:lpstr>Osnovna načela izrade financijske i ekonomske analize</vt:lpstr>
      <vt:lpstr>Osnovna načela izrade financijske i ekonomske analize</vt:lpstr>
      <vt:lpstr>Osnovna načela izrade financijske i ekonomske analize</vt:lpstr>
      <vt:lpstr>Osnovna načela izrade financijske i ekonomske analize</vt:lpstr>
      <vt:lpstr>Osnovna načela izrade financijske i ekonomske analize</vt:lpstr>
      <vt:lpstr>Osnovna načela izrade financijske i ekonomske analize</vt:lpstr>
      <vt:lpstr>Osnovna načela izrade financijske i ekonomske analize</vt:lpstr>
      <vt:lpstr>Osnovna načela izrade financijske i ekonomske analize</vt:lpstr>
      <vt:lpstr>Osnovna načela izrade financijske i ekonomske analize</vt:lpstr>
      <vt:lpstr>Osnovna načela izrade financijske i ekonomske analize</vt:lpstr>
      <vt:lpstr>Osnovna načela izrade financijske i ekonomske analize</vt:lpstr>
      <vt:lpstr>Financijska ocjena investicijskog projekta</vt:lpstr>
      <vt:lpstr>Financijska ocjena investicijskog projekta</vt:lpstr>
      <vt:lpstr>Financijska ocjena investicijskog projekta</vt:lpstr>
      <vt:lpstr>Financijska ocjena investicijskog projekta</vt:lpstr>
      <vt:lpstr>Financijska ocjena investicijskog projekta</vt:lpstr>
      <vt:lpstr>Financijska ocjena investicijskog projekta</vt:lpstr>
      <vt:lpstr>Financijska ocjena investicijskog projekta</vt:lpstr>
      <vt:lpstr>Financijska ocjena investicijskog projekta</vt:lpstr>
      <vt:lpstr>Financijska ocjena investicijskog projekta</vt:lpstr>
      <vt:lpstr>Financijska ocjena investicijskog projekta</vt:lpstr>
      <vt:lpstr>Financijska ocjena investicijskog projekta</vt:lpstr>
      <vt:lpstr>Financijska ocjena investicijskog projekta</vt:lpstr>
      <vt:lpstr>Financijska ocjena investicijskog projekta</vt:lpstr>
      <vt:lpstr>Financijska ocjena investicijskog projekta</vt:lpstr>
      <vt:lpstr>Financijska ocjena investicijskog projekta</vt:lpstr>
      <vt:lpstr>Financijska ocjena investicijskog projekta</vt:lpstr>
      <vt:lpstr>Financijska ocjena investicijskog projekta</vt:lpstr>
      <vt:lpstr>Ekonomska ocjena investicijskog projekta</vt:lpstr>
      <vt:lpstr>Ekonomska ocjena investicijskog projekta</vt:lpstr>
      <vt:lpstr>Ekonomska ocjena investicijskog projekta</vt:lpstr>
      <vt:lpstr>Ekonomska ocjena investicijskog projekta</vt:lpstr>
      <vt:lpstr>Ekonomska ocjena investicijskog projekta</vt:lpstr>
      <vt:lpstr>Ekonomska ocjena investicijskog projekta</vt:lpstr>
      <vt:lpstr>Ekonomska ocjena investicijskog projekta</vt:lpstr>
      <vt:lpstr>Ekonomska ocjena investicijskog projekta</vt:lpstr>
      <vt:lpstr>Ekonomska ocjena investicijskog projekta</vt:lpstr>
      <vt:lpstr>Ekonomska ocjena investicijskog projekta</vt:lpstr>
      <vt:lpstr>Ekonomska ocjena investicijskog projekta</vt:lpstr>
      <vt:lpstr>Ocjena projekta – odluka o EU financiranju</vt:lpstr>
      <vt:lpstr>Procjena rizika</vt:lpstr>
      <vt:lpstr>Procjena rizika</vt:lpstr>
      <vt:lpstr>Procjena rizika</vt:lpstr>
      <vt:lpstr>Procjena rizika</vt:lpstr>
      <vt:lpstr>Procjena rizika</vt:lpstr>
      <vt:lpstr>Procjena rizika</vt:lpstr>
      <vt:lpstr>Procjena rizika</vt:lpstr>
      <vt:lpstr>Procjena rizika</vt:lpstr>
      <vt:lpstr>Procjena rizika</vt:lpstr>
      <vt:lpstr>Procjena rizika</vt:lpstr>
      <vt:lpstr>Procjena rizika</vt:lpstr>
      <vt:lpstr>Zaključna ocjena projekta</vt:lpstr>
      <vt:lpstr>Studija izvodljivosti integracije OIE u CTS Samobor</vt:lpstr>
      <vt:lpstr>Studija izvodljivosti integracije OIE u CTS Samobor</vt:lpstr>
      <vt:lpstr>Studija izvodljivosti integracije OIE u CTS Samobor</vt:lpstr>
      <vt:lpstr>Studija izvodljivosti integracije OIE u CTS Samobor</vt:lpstr>
      <vt:lpstr>Studija izvodljivosti integracije OIE u CTS Samobor</vt:lpstr>
      <vt:lpstr>Studija izvodljivosti integracije OIE u CTS Samobor</vt:lpstr>
      <vt:lpstr>Studija izvodljivosti integracije OIE u CTS Samobor</vt:lpstr>
      <vt:lpstr>Studija izvodljivosti integracije OIE u CTS Samobor</vt:lpstr>
      <vt:lpstr>Studija izvodljivosti integracije OIE u CTS Samobor</vt:lpstr>
      <vt:lpstr>Studija izvodljivosti integracije OIE u CTS Samobor</vt:lpstr>
      <vt:lpstr>Studija izvodljivosti integracije OIE u CTS Samobor</vt:lpstr>
      <vt:lpstr>Studija izvodljivosti integracije OIE u CTS Samobor</vt:lpstr>
      <vt:lpstr>Studija izvodljivosti integracije OIE u CTS Samobor</vt:lpstr>
      <vt:lpstr>Studija izvodljivosti integracije OIE u CTS Samobor</vt:lpstr>
      <vt:lpstr>Studija izvodljivosti integracije OIE u CTS Samobor</vt:lpstr>
      <vt:lpstr>Studija izvodljivosti integracije OIE u CTS Samobor</vt:lpstr>
      <vt:lpstr>Studija izvodljivosti integracije OIE u CTS Samobor</vt:lpstr>
      <vt:lpstr>Studija izvodljivosti integracije OIE u CTS Samobor</vt:lpstr>
      <vt:lpstr>Studija izvodljivosti integracije OIE u CTS Samobor</vt:lpstr>
      <vt:lpstr>Studija izvodljivosti integracije OIE u CTS Samobor</vt:lpstr>
      <vt:lpstr>Studija izvodljivosti integracije OIE u CTS Samobor</vt:lpstr>
      <vt:lpstr>Studija izvodljivosti integracije OIE u CTS Samobor</vt:lpstr>
      <vt:lpstr>Studija izvodljivosti integracije OIE u CTS Samobor</vt:lpstr>
      <vt:lpstr>Studija izvodljivosti integracije OIE u CTS Samobor</vt:lpstr>
      <vt:lpstr>Studija izvodljivosti integracije OIE u CTS Samobor</vt:lpstr>
      <vt:lpstr>Temeljni financijski izvještaji</vt:lpstr>
      <vt:lpstr>Kako projekt utječe na poslovanje poduzeća</vt:lpstr>
      <vt:lpstr>Bilanca</vt:lpstr>
      <vt:lpstr>Bilanca</vt:lpstr>
      <vt:lpstr>Bilanca</vt:lpstr>
      <vt:lpstr>Bilanca</vt:lpstr>
      <vt:lpstr>Bilanca</vt:lpstr>
      <vt:lpstr>Bilanca vs Račun dobiti i gubitka</vt:lpstr>
      <vt:lpstr>Račun dobiti i gubitka</vt:lpstr>
      <vt:lpstr>Račun dobiti i gubitka</vt:lpstr>
      <vt:lpstr>Račun dobiti i gubitka</vt:lpstr>
      <vt:lpstr>Račun dobiti i gubitka</vt:lpstr>
      <vt:lpstr>Račun dobiti i gubitka</vt:lpstr>
      <vt:lpstr>Račun dobiti i gubitka</vt:lpstr>
      <vt:lpstr>Račun dobiti i gubitka</vt:lpstr>
      <vt:lpstr>Račun dobiti i gubitka</vt:lpstr>
      <vt:lpstr>Račun dobiti i gubitka</vt:lpstr>
      <vt:lpstr>Račun dobiti i gubitka vs Izvještaj o novčanom toku</vt:lpstr>
      <vt:lpstr>Račun dobiti i gubitka vs Izvještaj o novčanom toku</vt:lpstr>
      <vt:lpstr>Račun dobiti i gubitka vs Izvještaj o novčanom toku</vt:lpstr>
      <vt:lpstr>Izvještaj o novčanom toku</vt:lpstr>
      <vt:lpstr>Izvještaj o novčanom toku</vt:lpstr>
      <vt:lpstr>Izvještaj o novčanom toku</vt:lpstr>
      <vt:lpstr>Izvještaj o novčanom toku</vt:lpstr>
      <vt:lpstr>Izvještaj o novčanom toku</vt:lpstr>
      <vt:lpstr>Međupovezanost izvještaja</vt:lpstr>
      <vt:lpstr>Financijski izvještaji služe za izračun statičkih pokazatelja poslovanja </vt:lpstr>
      <vt:lpstr>Financijski izvještaji služe za izračun statičkih pokazatelja poslovanja </vt:lpstr>
      <vt:lpstr>PowerPoint Presentation</vt:lpstr>
      <vt:lpstr>Hvala vam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development assistance</dc:title>
  <dc:creator>Hrvoje Maras</dc:creator>
  <cp:lastModifiedBy>Hrvoje Maras</cp:lastModifiedBy>
  <cp:revision>387</cp:revision>
  <dcterms:created xsi:type="dcterms:W3CDTF">2019-04-05T07:49:21Z</dcterms:created>
  <dcterms:modified xsi:type="dcterms:W3CDTF">2019-05-13T20:27:32Z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0x010100C8E6494D89B8A14B8928C7817011CB49</vt:lpwstr>
  </property>
</Properties>
</file>